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tags/tag21.xml" ContentType="application/vnd.openxmlformats-officedocument.presentationml.tags+xml"/>
  <Override PartName="/ppt/notesSlides/notesSlide19.xml" ContentType="application/vnd.openxmlformats-officedocument.presentationml.notesSlide+xml"/>
  <Override PartName="/ppt/tags/tag22.xml" ContentType="application/vnd.openxmlformats-officedocument.presentationml.tags+xml"/>
  <Override PartName="/ppt/notesSlides/notesSlide20.xml" ContentType="application/vnd.openxmlformats-officedocument.presentationml.notesSlide+xml"/>
  <Override PartName="/ppt/tags/tag23.xml" ContentType="application/vnd.openxmlformats-officedocument.presentationml.tags+xml"/>
  <Override PartName="/ppt/notesSlides/notesSlide21.xml" ContentType="application/vnd.openxmlformats-officedocument.presentationml.notesSlide+xml"/>
  <Override PartName="/ppt/tags/tag24.xml" ContentType="application/vnd.openxmlformats-officedocument.presentationml.tags+xml"/>
  <Override PartName="/ppt/notesSlides/notesSlide22.xml" ContentType="application/vnd.openxmlformats-officedocument.presentationml.notesSlide+xml"/>
  <Override PartName="/ppt/tags/tag25.xml" ContentType="application/vnd.openxmlformats-officedocument.presentationml.tags+xml"/>
  <Override PartName="/ppt/notesSlides/notesSlide23.xml" ContentType="application/vnd.openxmlformats-officedocument.presentationml.notesSlide+xml"/>
  <Override PartName="/ppt/tags/tag26.xml" ContentType="application/vnd.openxmlformats-officedocument.presentationml.tags+xml"/>
  <Override PartName="/ppt/notesSlides/notesSlide24.xml" ContentType="application/vnd.openxmlformats-officedocument.presentationml.notesSlide+xml"/>
  <Override PartName="/ppt/tags/tag27.xml" ContentType="application/vnd.openxmlformats-officedocument.presentationml.tags+xml"/>
  <Override PartName="/ppt/notesSlides/notesSlide25.xml" ContentType="application/vnd.openxmlformats-officedocument.presentationml.notesSlide+xml"/>
  <Override PartName="/ppt/tags/tag28.xml" ContentType="application/vnd.openxmlformats-officedocument.presentationml.tags+xml"/>
  <Override PartName="/ppt/notesSlides/notesSlide26.xml" ContentType="application/vnd.openxmlformats-officedocument.presentationml.notesSlide+xml"/>
  <Override PartName="/ppt/tags/tag29.xml" ContentType="application/vnd.openxmlformats-officedocument.presentationml.tags+xml"/>
  <Override PartName="/ppt/notesSlides/notesSlide27.xml" ContentType="application/vnd.openxmlformats-officedocument.presentationml.notesSlide+xml"/>
  <Override PartName="/ppt/tags/tag30.xml" ContentType="application/vnd.openxmlformats-officedocument.presentationml.tags+xml"/>
  <Override PartName="/ppt/notesSlides/notesSlide28.xml" ContentType="application/vnd.openxmlformats-officedocument.presentationml.notesSlide+xml"/>
  <Override PartName="/ppt/tags/tag31.xml" ContentType="application/vnd.openxmlformats-officedocument.presentationml.tags+xml"/>
  <Override PartName="/ppt/notesSlides/notesSlide29.xml" ContentType="application/vnd.openxmlformats-officedocument.presentationml.notesSlide+xml"/>
  <Override PartName="/ppt/tags/tag32.xml" ContentType="application/vnd.openxmlformats-officedocument.presentationml.tags+xml"/>
  <Override PartName="/ppt/notesSlides/notesSlide30.xml" ContentType="application/vnd.openxmlformats-officedocument.presentationml.notesSlide+xml"/>
  <Override PartName="/ppt/tags/tag33.xml" ContentType="application/vnd.openxmlformats-officedocument.presentationml.tags+xml"/>
  <Override PartName="/ppt/notesSlides/notesSlide31.xml" ContentType="application/vnd.openxmlformats-officedocument.presentationml.notesSlide+xml"/>
  <Override PartName="/ppt/tags/tag34.xml" ContentType="application/vnd.openxmlformats-officedocument.presentationml.tags+xml"/>
  <Override PartName="/ppt/notesSlides/notesSlide32.xml" ContentType="application/vnd.openxmlformats-officedocument.presentationml.notesSlide+xml"/>
  <Override PartName="/ppt/tags/tag35.xml" ContentType="application/vnd.openxmlformats-officedocument.presentationml.tags+xml"/>
  <Override PartName="/ppt/notesSlides/notesSlide33.xml" ContentType="application/vnd.openxmlformats-officedocument.presentationml.notesSlide+xml"/>
  <Override PartName="/ppt/tags/tag36.xml" ContentType="application/vnd.openxmlformats-officedocument.presentationml.tags+xml"/>
  <Override PartName="/ppt/notesSlides/notesSlide34.xml" ContentType="application/vnd.openxmlformats-officedocument.presentationml.notesSlide+xml"/>
  <Override PartName="/ppt/tags/tag37.xml" ContentType="application/vnd.openxmlformats-officedocument.presentationml.tags+xml"/>
  <Override PartName="/ppt/notesSlides/notesSlide3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256" r:id="rId2"/>
    <p:sldId id="8706" r:id="rId3"/>
    <p:sldId id="8885" r:id="rId4"/>
    <p:sldId id="8886" r:id="rId5"/>
    <p:sldId id="8887" r:id="rId6"/>
    <p:sldId id="8888" r:id="rId7"/>
    <p:sldId id="8889" r:id="rId8"/>
    <p:sldId id="8890" r:id="rId9"/>
    <p:sldId id="8891" r:id="rId10"/>
    <p:sldId id="8892" r:id="rId11"/>
    <p:sldId id="8893" r:id="rId12"/>
    <p:sldId id="8894" r:id="rId13"/>
    <p:sldId id="8895" r:id="rId14"/>
    <p:sldId id="8896" r:id="rId15"/>
    <p:sldId id="8897" r:id="rId16"/>
    <p:sldId id="8898" r:id="rId17"/>
    <p:sldId id="8899" r:id="rId18"/>
    <p:sldId id="8900" r:id="rId19"/>
    <p:sldId id="8901" r:id="rId20"/>
    <p:sldId id="8902" r:id="rId21"/>
    <p:sldId id="8903" r:id="rId22"/>
    <p:sldId id="8904" r:id="rId23"/>
    <p:sldId id="8905" r:id="rId24"/>
    <p:sldId id="8906" r:id="rId25"/>
    <p:sldId id="8907" r:id="rId26"/>
    <p:sldId id="8908" r:id="rId27"/>
    <p:sldId id="8909" r:id="rId28"/>
    <p:sldId id="8910" r:id="rId29"/>
    <p:sldId id="8911" r:id="rId30"/>
    <p:sldId id="8912" r:id="rId31"/>
    <p:sldId id="8913" r:id="rId32"/>
    <p:sldId id="8914" r:id="rId33"/>
    <p:sldId id="8915" r:id="rId34"/>
    <p:sldId id="8916" r:id="rId35"/>
    <p:sldId id="8917" r:id="rId36"/>
    <p:sldId id="8918" r:id="rId37"/>
    <p:sldId id="8919" r:id="rId38"/>
    <p:sldId id="8920" r:id="rId39"/>
    <p:sldId id="8921" r:id="rId40"/>
    <p:sldId id="8922" r:id="rId41"/>
    <p:sldId id="8923" r:id="rId42"/>
    <p:sldId id="8924" r:id="rId43"/>
    <p:sldId id="8925" r:id="rId44"/>
    <p:sldId id="8926" r:id="rId45"/>
    <p:sldId id="8927" r:id="rId46"/>
    <p:sldId id="8928" r:id="rId47"/>
    <p:sldId id="8929" r:id="rId48"/>
    <p:sldId id="8930" r:id="rId49"/>
    <p:sldId id="8931" r:id="rId50"/>
    <p:sldId id="8932" r:id="rId51"/>
    <p:sldId id="8940" r:id="rId52"/>
    <p:sldId id="8941" r:id="rId53"/>
    <p:sldId id="8942" r:id="rId54"/>
    <p:sldId id="8943" r:id="rId55"/>
    <p:sldId id="8944" r:id="rId56"/>
    <p:sldId id="8945" r:id="rId57"/>
    <p:sldId id="8946" r:id="rId58"/>
    <p:sldId id="8947" r:id="rId59"/>
    <p:sldId id="8948" r:id="rId60"/>
    <p:sldId id="8949" r:id="rId61"/>
    <p:sldId id="8950" r:id="rId62"/>
    <p:sldId id="8951" r:id="rId63"/>
    <p:sldId id="8952" r:id="rId64"/>
    <p:sldId id="8953" r:id="rId65"/>
    <p:sldId id="8954" r:id="rId66"/>
    <p:sldId id="8955" r:id="rId67"/>
    <p:sldId id="8956" r:id="rId68"/>
    <p:sldId id="8957" r:id="rId69"/>
    <p:sldId id="8958" r:id="rId70"/>
    <p:sldId id="8959" r:id="rId71"/>
    <p:sldId id="8960" r:id="rId72"/>
    <p:sldId id="8961" r:id="rId73"/>
    <p:sldId id="8962" r:id="rId74"/>
    <p:sldId id="8963" r:id="rId75"/>
    <p:sldId id="8964" r:id="rId76"/>
    <p:sldId id="8965" r:id="rId77"/>
    <p:sldId id="8966" r:id="rId78"/>
    <p:sldId id="8967" r:id="rId79"/>
    <p:sldId id="8968" r:id="rId80"/>
    <p:sldId id="8969" r:id="rId81"/>
    <p:sldId id="8970" r:id="rId82"/>
    <p:sldId id="8971" r:id="rId83"/>
    <p:sldId id="8972" r:id="rId84"/>
    <p:sldId id="8973" r:id="rId85"/>
    <p:sldId id="8974" r:id="rId86"/>
    <p:sldId id="8975" r:id="rId87"/>
    <p:sldId id="8976" r:id="rId88"/>
    <p:sldId id="8977" r:id="rId89"/>
    <p:sldId id="8978" r:id="rId90"/>
    <p:sldId id="8979" r:id="rId91"/>
    <p:sldId id="8980" r:id="rId9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88"/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706"/>
    <p:restoredTop sz="94677"/>
  </p:normalViewPr>
  <p:slideViewPr>
    <p:cSldViewPr snapToGrid="0" snapToObjects="1">
      <p:cViewPr varScale="1">
        <p:scale>
          <a:sx n="71" d="100"/>
          <a:sy n="71" d="100"/>
        </p:scale>
        <p:origin x="69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Relationship Id="rId9" Type="http://schemas.openxmlformats.org/officeDocument/2006/relationships/image" Target="../media/image2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image" Target="../media/image37.wmf"/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12" Type="http://schemas.openxmlformats.org/officeDocument/2006/relationships/image" Target="../media/image36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11" Type="http://schemas.openxmlformats.org/officeDocument/2006/relationships/image" Target="../media/image35.wmf"/><Relationship Id="rId5" Type="http://schemas.openxmlformats.org/officeDocument/2006/relationships/image" Target="../media/image29.wmf"/><Relationship Id="rId10" Type="http://schemas.openxmlformats.org/officeDocument/2006/relationships/image" Target="../media/image34.wmf"/><Relationship Id="rId4" Type="http://schemas.openxmlformats.org/officeDocument/2006/relationships/image" Target="../media/image28.wmf"/><Relationship Id="rId9" Type="http://schemas.openxmlformats.org/officeDocument/2006/relationships/image" Target="../media/image33.wmf"/><Relationship Id="rId14" Type="http://schemas.openxmlformats.org/officeDocument/2006/relationships/image" Target="../media/image38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wmf"/><Relationship Id="rId1" Type="http://schemas.openxmlformats.org/officeDocument/2006/relationships/image" Target="../media/image12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7" Type="http://schemas.openxmlformats.org/officeDocument/2006/relationships/image" Target="../media/image45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49.wmf"/><Relationship Id="rId7" Type="http://schemas.openxmlformats.org/officeDocument/2006/relationships/image" Target="../media/image50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image" Target="../media/image42.wmf"/><Relationship Id="rId7" Type="http://schemas.openxmlformats.org/officeDocument/2006/relationships/image" Target="../media/image52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0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4.wmf"/><Relationship Id="rId1" Type="http://schemas.openxmlformats.org/officeDocument/2006/relationships/image" Target="../media/image55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10" Type="http://schemas.openxmlformats.org/officeDocument/2006/relationships/image" Target="../media/image71.wmf"/><Relationship Id="rId4" Type="http://schemas.openxmlformats.org/officeDocument/2006/relationships/image" Target="../media/image65.wmf"/><Relationship Id="rId9" Type="http://schemas.openxmlformats.org/officeDocument/2006/relationships/image" Target="../media/image7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71200" y="6324600"/>
            <a:ext cx="4140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eaLnBrk="1" hangingPunct="1"/>
            <a:fld id="{9A0DB2DC-4C9A-4742-B13C-FB6460FD3503}" type="slidenum"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  <a:t>‹#›</a:t>
            </a:fld>
            <a:endParaRPr lang="en-US" altLang="zh-CN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92EB006-BC19-4DC0-AF1D-961AFD9F682B}" type="datetimeFigureOut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9/12/2020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effectLst>
                  <a:outerShdw blurRad="38100" dist="38100" dir="2700000">
                    <a:srgbClr val="FFFFFF"/>
                  </a:outerShdw>
                </a:effectLst>
              </a:rPr>
              <a:t>‹#›</a:t>
            </a:fld>
            <a:endParaRPr lang="en-US" altLang="zh-CN" dirty="0">
              <a:effectLst>
                <a:outerShdw blurRad="38100" dist="38100" dir="2700000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52425" y="365125"/>
            <a:ext cx="10176510" cy="647065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4" name="圆角矩形 3"/>
          <p:cNvSpPr/>
          <p:nvPr userDrawn="1"/>
        </p:nvSpPr>
        <p:spPr>
          <a:xfrm>
            <a:off x="10080625" y="130810"/>
            <a:ext cx="1802130" cy="882015"/>
          </a:xfrm>
          <a:prstGeom prst="roundRect">
            <a:avLst/>
          </a:prstGeom>
          <a:blipFill rotWithShape="1">
            <a:blip r:embed="rId2">
              <a:alphaModFix amt="49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79562" y="1071912"/>
            <a:ext cx="11560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22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1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.wmf"/><Relationship Id="rId20" Type="http://schemas.openxmlformats.org/officeDocument/2006/relationships/image" Target="../media/image23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11" Type="http://schemas.openxmlformats.org/officeDocument/2006/relationships/image" Target="../media/image19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8.bin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10.bin"/><Relationship Id="rId4" Type="http://schemas.openxmlformats.org/officeDocument/2006/relationships/image" Target="../media/image16.wmf"/><Relationship Id="rId9" Type="http://schemas.openxmlformats.org/officeDocument/2006/relationships/image" Target="../media/image18.wmf"/><Relationship Id="rId14" Type="http://schemas.openxmlformats.org/officeDocument/2006/relationships/image" Target="../media/image20.wmf"/><Relationship Id="rId22" Type="http://schemas.openxmlformats.org/officeDocument/2006/relationships/image" Target="../media/image2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32.wmf"/><Relationship Id="rId26" Type="http://schemas.openxmlformats.org/officeDocument/2006/relationships/image" Target="../media/image36.wmf"/><Relationship Id="rId3" Type="http://schemas.openxmlformats.org/officeDocument/2006/relationships/oleObject" Target="../embeddings/oleObject12.bin"/><Relationship Id="rId21" Type="http://schemas.openxmlformats.org/officeDocument/2006/relationships/oleObject" Target="../embeddings/oleObject21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19.bin"/><Relationship Id="rId25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.wmf"/><Relationship Id="rId20" Type="http://schemas.openxmlformats.org/officeDocument/2006/relationships/image" Target="../media/image33.wmf"/><Relationship Id="rId29" Type="http://schemas.openxmlformats.org/officeDocument/2006/relationships/oleObject" Target="../embeddings/oleObject25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16.bin"/><Relationship Id="rId24" Type="http://schemas.openxmlformats.org/officeDocument/2006/relationships/image" Target="../media/image35.wmf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23" Type="http://schemas.openxmlformats.org/officeDocument/2006/relationships/oleObject" Target="../embeddings/oleObject22.bin"/><Relationship Id="rId28" Type="http://schemas.openxmlformats.org/officeDocument/2006/relationships/image" Target="../media/image37.wmf"/><Relationship Id="rId10" Type="http://schemas.openxmlformats.org/officeDocument/2006/relationships/image" Target="../media/image28.wmf"/><Relationship Id="rId19" Type="http://schemas.openxmlformats.org/officeDocument/2006/relationships/oleObject" Target="../embeddings/oleObject20.bin"/><Relationship Id="rId4" Type="http://schemas.openxmlformats.org/officeDocument/2006/relationships/image" Target="../media/image25.w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30.wmf"/><Relationship Id="rId22" Type="http://schemas.openxmlformats.org/officeDocument/2006/relationships/image" Target="../media/image34.wmf"/><Relationship Id="rId27" Type="http://schemas.openxmlformats.org/officeDocument/2006/relationships/oleObject" Target="../embeddings/oleObject24.bin"/><Relationship Id="rId30" Type="http://schemas.openxmlformats.org/officeDocument/2006/relationships/image" Target="../media/image3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oleObject" Target="../embeddings/oleObject31.bin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5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44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51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43.wmf"/><Relationship Id="rId1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0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10" Type="http://schemas.openxmlformats.org/officeDocument/2006/relationships/image" Target="../media/image42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44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46.bin"/><Relationship Id="rId18" Type="http://schemas.openxmlformats.org/officeDocument/2006/relationships/image" Target="../media/image53.w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44.wmf"/><Relationship Id="rId1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2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5" Type="http://schemas.openxmlformats.org/officeDocument/2006/relationships/oleObject" Target="../embeddings/oleObject47.bin"/><Relationship Id="rId10" Type="http://schemas.openxmlformats.org/officeDocument/2006/relationships/image" Target="../media/image43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50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4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0" Type="http://schemas.openxmlformats.org/officeDocument/2006/relationships/image" Target="../media/image57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5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oleObject" Target="../embeddings/oleObject61.bin"/><Relationship Id="rId18" Type="http://schemas.openxmlformats.org/officeDocument/2006/relationships/image" Target="../media/image69.wmf"/><Relationship Id="rId3" Type="http://schemas.openxmlformats.org/officeDocument/2006/relationships/oleObject" Target="../embeddings/oleObject56.bin"/><Relationship Id="rId21" Type="http://schemas.openxmlformats.org/officeDocument/2006/relationships/oleObject" Target="../embeddings/oleObject65.bin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66.wmf"/><Relationship Id="rId17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8.wmf"/><Relationship Id="rId20" Type="http://schemas.openxmlformats.org/officeDocument/2006/relationships/image" Target="../media/image70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60.bin"/><Relationship Id="rId5" Type="http://schemas.openxmlformats.org/officeDocument/2006/relationships/oleObject" Target="../embeddings/oleObject57.bin"/><Relationship Id="rId15" Type="http://schemas.openxmlformats.org/officeDocument/2006/relationships/oleObject" Target="../embeddings/oleObject62.bin"/><Relationship Id="rId10" Type="http://schemas.openxmlformats.org/officeDocument/2006/relationships/image" Target="../media/image65.wmf"/><Relationship Id="rId19" Type="http://schemas.openxmlformats.org/officeDocument/2006/relationships/oleObject" Target="../embeddings/oleObject64.bin"/><Relationship Id="rId4" Type="http://schemas.openxmlformats.org/officeDocument/2006/relationships/image" Target="../media/image62.wmf"/><Relationship Id="rId9" Type="http://schemas.openxmlformats.org/officeDocument/2006/relationships/oleObject" Target="../embeddings/oleObject59.bin"/><Relationship Id="rId14" Type="http://schemas.openxmlformats.org/officeDocument/2006/relationships/image" Target="../media/image67.wmf"/><Relationship Id="rId22" Type="http://schemas.openxmlformats.org/officeDocument/2006/relationships/image" Target="../media/image7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72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6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6.png"/><Relationship Id="rId2" Type="http://schemas.openxmlformats.org/officeDocument/2006/relationships/tags" Target="../tags/tag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2.wmf"/><Relationship Id="rId4" Type="http://schemas.openxmlformats.org/officeDocument/2006/relationships/notesSlide" Target="../notesSlides/notesSlide3.xml"/><Relationship Id="rId9" Type="http://schemas.openxmlformats.org/officeDocument/2006/relationships/oleObject" Target="../embeddings/oleObject6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wmf"/><Relationship Id="rId2" Type="http://schemas.openxmlformats.org/officeDocument/2006/relationships/tags" Target="../tags/tag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70.bin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72.bin"/><Relationship Id="rId2" Type="http://schemas.openxmlformats.org/officeDocument/2006/relationships/tags" Target="../tags/tag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71.bin"/><Relationship Id="rId4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74.bin"/><Relationship Id="rId2" Type="http://schemas.openxmlformats.org/officeDocument/2006/relationships/tags" Target="../tags/tag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73.bin"/><Relationship Id="rId4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75.bin"/><Relationship Id="rId4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77.bin"/><Relationship Id="rId2" Type="http://schemas.openxmlformats.org/officeDocument/2006/relationships/tags" Target="../tags/tag1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76.bin"/><Relationship Id="rId4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79.bin"/><Relationship Id="rId2" Type="http://schemas.openxmlformats.org/officeDocument/2006/relationships/tags" Target="../tags/tag1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87.wmf"/><Relationship Id="rId4" Type="http://schemas.openxmlformats.org/officeDocument/2006/relationships/notesSlide" Target="../notesSlides/notesSlide10.xml"/><Relationship Id="rId9" Type="http://schemas.openxmlformats.org/officeDocument/2006/relationships/oleObject" Target="../embeddings/oleObject80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82.bin"/><Relationship Id="rId2" Type="http://schemas.openxmlformats.org/officeDocument/2006/relationships/tags" Target="../tags/tag1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90.wmf"/><Relationship Id="rId4" Type="http://schemas.openxmlformats.org/officeDocument/2006/relationships/notesSlide" Target="../notesSlides/notesSlide11.xml"/><Relationship Id="rId9" Type="http://schemas.openxmlformats.org/officeDocument/2006/relationships/oleObject" Target="../embeddings/oleObject83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113.w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15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124.w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13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1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14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14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564515" y="1122045"/>
            <a:ext cx="3703320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en-US" altLang="zh-CN" sz="3800" dirty="0">
                <a:ea typeface="宋体" panose="02010600030101010101" pitchFamily="2" charset="-122"/>
                <a:sym typeface="+mn-ea"/>
              </a:rPr>
              <a:t>SVD</a:t>
            </a:r>
            <a:r>
              <a:rPr lang="zh-CN" altLang="zh-CN" sz="3800" dirty="0">
                <a:ea typeface="宋体" panose="02010600030101010101" pitchFamily="2" charset="-122"/>
                <a:sym typeface="+mn-ea"/>
              </a:rPr>
              <a:t>矩阵分解与基于内容的推荐</a:t>
            </a:r>
            <a:br>
              <a:rPr lang="zh-CN" sz="3800" dirty="0">
                <a:ea typeface="宋体" panose="02010600030101010101" pitchFamily="2" charset="-122"/>
                <a:sym typeface="+mn-ea"/>
              </a:rPr>
            </a:br>
            <a:r>
              <a:rPr sz="3800" dirty="0">
                <a:sym typeface="+mn-ea"/>
              </a:rPr>
              <a:t>Lesson-0</a:t>
            </a:r>
            <a:r>
              <a:rPr lang="en-US" altLang="zh-CN" sz="3800" dirty="0">
                <a:sym typeface="+mn-ea"/>
              </a:rPr>
              <a:t>4</a:t>
            </a:r>
            <a:endParaRPr sz="3800"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陈旸 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altLang="zh-CN" dirty="0"/>
              <a:t>9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2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3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4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5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6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矩阵分解方法在推荐算法中的位置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362710"/>
            <a:ext cx="11095355" cy="49542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</a:rPr>
              <a:t>协同过滤是推荐系统的主流思想之一：</a:t>
            </a: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基于邻域的协同过滤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UserCF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ItemCF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</a:rPr>
              <a:t>基于模型的协同过滤</a:t>
            </a:r>
          </a:p>
          <a:p>
            <a:pPr lvl="1"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</a:rPr>
              <a:t>隐语义模型（LFM, Latent Factor Model）</a:t>
            </a:r>
          </a:p>
          <a:p>
            <a:pPr lvl="2">
              <a:lnSpc>
                <a:spcPct val="150000"/>
              </a:lnSpc>
            </a:pPr>
            <a:r>
              <a:rPr lang="zh-CN" altLang="zh-CN" sz="1800" b="1" dirty="0">
                <a:ea typeface="宋体" panose="02010600030101010101" pitchFamily="2" charset="-122"/>
              </a:rPr>
              <a:t>矩阵分解（MF）</a:t>
            </a:r>
            <a:endParaRPr lang="zh-CN" altLang="zh-CN" sz="1800" dirty="0"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</a:rPr>
              <a:t>LDA, LSA, pLSA</a:t>
            </a:r>
          </a:p>
          <a:p>
            <a:pPr lvl="1"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</a:rPr>
              <a:t>基于贝叶斯网络</a:t>
            </a:r>
          </a:p>
          <a:p>
            <a:pPr lvl="1"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</a:rPr>
              <a:t>基于SVM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</a:endParaRPr>
          </a:p>
        </p:txBody>
      </p:sp>
      <p:pic>
        <p:nvPicPr>
          <p:cNvPr id="4" name="图片 3" descr="常用推荐算法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580" y="1615440"/>
            <a:ext cx="5578475" cy="40506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矩阵分解方法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46225"/>
            <a:ext cx="10735945" cy="49517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52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矩阵分解：</a:t>
            </a:r>
          </a:p>
          <a:p>
            <a:pPr>
              <a:lnSpc>
                <a:spcPct val="150000"/>
              </a:lnSpc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将矩阵拆解为多个矩阵的乘积</a:t>
            </a:r>
          </a:p>
          <a:p>
            <a:pPr>
              <a:lnSpc>
                <a:spcPct val="150000"/>
              </a:lnSpc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在推荐系统中，协同过滤=&gt;基于模型=&gt;隐语义模型=&gt;SVD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矩阵分解方法：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3800" dirty="0">
                <a:ea typeface="宋体" panose="02010600030101010101" pitchFamily="2" charset="-122"/>
              </a:rPr>
              <a:t>EVD</a:t>
            </a:r>
            <a:r>
              <a:rPr lang="zh-CN" altLang="en-US" sz="3800" dirty="0">
                <a:ea typeface="宋体" panose="02010600030101010101" pitchFamily="2" charset="-122"/>
              </a:rPr>
              <a:t>（特征值分解）</a:t>
            </a:r>
            <a:endParaRPr lang="en-US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3800" dirty="0">
                <a:ea typeface="宋体" panose="02010600030101010101" pitchFamily="2" charset="-122"/>
              </a:rPr>
              <a:t>SVD</a:t>
            </a:r>
            <a:r>
              <a:rPr lang="zh-CN" altLang="en-US" sz="3800" dirty="0">
                <a:ea typeface="宋体" panose="02010600030101010101" pitchFamily="2" charset="-122"/>
              </a:rPr>
              <a:t>（奇异值分解）</a:t>
            </a:r>
            <a:endParaRPr lang="en-US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</a:rPr>
              <a:t>求解近似矩阵分解的最优化问题</a:t>
            </a:r>
            <a:endParaRPr lang="en-US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3800" dirty="0">
                <a:ea typeface="宋体" panose="02010600030101010101" pitchFamily="2" charset="-122"/>
              </a:rPr>
              <a:t>ALS</a:t>
            </a:r>
            <a:endParaRPr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3800" dirty="0">
                <a:ea typeface="宋体" panose="02010600030101010101" pitchFamily="2" charset="-122"/>
              </a:rPr>
              <a:t>SGD</a:t>
            </a:r>
            <a:endParaRPr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普通矩阵的矩阵分解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56385"/>
            <a:ext cx="4944745" cy="45027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矩阵的特征分解：</a:t>
            </a: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特征分解，是将矩阵分解为特征值和特征向量表示的矩阵之积的方法，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也称为谱分解</a:t>
            </a: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</a:rPr>
              <a:t>N 维非零向量 v 是 N×N 的矩阵 A 的特征向量，当且仅当下式成立</a:t>
            </a: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           为特征值（标量），</a:t>
            </a:r>
            <a:r>
              <a:rPr lang="en-US" altLang="zh-CN" sz="1800" dirty="0">
                <a:ea typeface="宋体" panose="02010600030101010101" pitchFamily="2" charset="-122"/>
              </a:rPr>
              <a:t>v</a:t>
            </a:r>
            <a:r>
              <a:rPr lang="zh-CN" altLang="zh-CN" sz="1800" dirty="0">
                <a:ea typeface="宋体" panose="02010600030101010101" pitchFamily="2" charset="-122"/>
              </a:rPr>
              <a:t>为特征值      对应的特征向量。特征向量被施以线性变换 A 只会使向量伸长或缩短，而方向保持不变</a:t>
            </a: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</a:endParaRPr>
          </a:p>
        </p:txBody>
      </p:sp>
      <p:graphicFrame>
        <p:nvGraphicFramePr>
          <p:cNvPr id="2" name="对象 -2147482616"/>
          <p:cNvGraphicFramePr>
            <a:graphicFrameLocks noChangeAspect="1"/>
          </p:cNvGraphicFramePr>
          <p:nvPr/>
        </p:nvGraphicFramePr>
        <p:xfrm>
          <a:off x="1868170" y="3756660"/>
          <a:ext cx="1445260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r:id="rId3" imgW="533400" imgH="177165" progId="Equation.KSEE3">
                  <p:embed/>
                </p:oleObj>
              </mc:Choice>
              <mc:Fallback>
                <p:oleObj r:id="rId3" imgW="533400" imgH="1771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68170" y="3756660"/>
                        <a:ext cx="1445260" cy="4883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-2147482616"/>
          <p:cNvGraphicFramePr>
            <a:graphicFrameLocks noChangeAspect="1"/>
          </p:cNvGraphicFramePr>
          <p:nvPr/>
        </p:nvGraphicFramePr>
        <p:xfrm>
          <a:off x="1181100" y="4243070"/>
          <a:ext cx="319405" cy="41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r:id="rId5" imgW="139700" imgH="177165" progId="Equation.KSEE3">
                  <p:embed/>
                </p:oleObj>
              </mc:Choice>
              <mc:Fallback>
                <p:oleObj r:id="rId5" imgW="139700" imgH="1771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1100" y="4243070"/>
                        <a:ext cx="319405" cy="4114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-2147482616"/>
          <p:cNvGraphicFramePr>
            <a:graphicFrameLocks noChangeAspect="1"/>
          </p:cNvGraphicFramePr>
          <p:nvPr/>
        </p:nvGraphicFramePr>
        <p:xfrm>
          <a:off x="4613275" y="4252595"/>
          <a:ext cx="319405" cy="41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r:id="rId7" imgW="139700" imgH="177165" progId="Equation.KSEE3">
                  <p:embed/>
                </p:oleObj>
              </mc:Choice>
              <mc:Fallback>
                <p:oleObj r:id="rId7" imgW="139700" imgH="1771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13275" y="4252595"/>
                        <a:ext cx="319405" cy="4114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-2147482616"/>
          <p:cNvGraphicFramePr>
            <a:graphicFrameLocks noChangeAspect="1"/>
          </p:cNvGraphicFramePr>
          <p:nvPr/>
        </p:nvGraphicFramePr>
        <p:xfrm>
          <a:off x="7160895" y="1577340"/>
          <a:ext cx="1354455" cy="501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r:id="rId8" imgW="698500" imgH="254000" progId="Equation.KSEE3">
                  <p:embed/>
                </p:oleObj>
              </mc:Choice>
              <mc:Fallback>
                <p:oleObj r:id="rId8" imgW="698500" imgH="254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160895" y="1577340"/>
                        <a:ext cx="1354455" cy="5010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-2147482616"/>
          <p:cNvGraphicFramePr>
            <a:graphicFrameLocks noChangeAspect="1"/>
          </p:cNvGraphicFramePr>
          <p:nvPr/>
        </p:nvGraphicFramePr>
        <p:xfrm>
          <a:off x="7075170" y="2113915"/>
          <a:ext cx="2407920" cy="532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r:id="rId10" imgW="1168400" imgH="254000" progId="Equation.KSEE3">
                  <p:embed/>
                </p:oleObj>
              </mc:Choice>
              <mc:Fallback>
                <p:oleObj r:id="rId10" imgW="1168400" imgH="254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75170" y="2113915"/>
                        <a:ext cx="2407920" cy="5327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Content Placeholder 2"/>
          <p:cNvSpPr txBox="1">
            <a:spLocks noGrp="1"/>
          </p:cNvSpPr>
          <p:nvPr/>
        </p:nvSpPr>
        <p:spPr>
          <a:xfrm>
            <a:off x="6616700" y="1558290"/>
            <a:ext cx="4944745" cy="45027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700" dirty="0">
                <a:ea typeface="宋体" panose="02010600030101010101" pitchFamily="2" charset="-122"/>
                <a:sym typeface="+mn-ea"/>
              </a:rPr>
              <a:t>求解                           ，也称为特征方程</a:t>
            </a:r>
          </a:p>
          <a:p>
            <a:pPr>
              <a:lnSpc>
                <a:spcPct val="150000"/>
              </a:lnSpc>
            </a:pPr>
            <a:r>
              <a:rPr lang="zh-CN" sz="1700" dirty="0">
                <a:ea typeface="宋体" panose="02010600030101010101" pitchFamily="2" charset="-122"/>
              </a:rPr>
              <a:t>令                                                称为矩阵的特征多项式</a:t>
            </a:r>
          </a:p>
          <a:p>
            <a:pPr>
              <a:lnSpc>
                <a:spcPct val="150000"/>
              </a:lnSpc>
            </a:pPr>
            <a:r>
              <a:rPr lang="zh-CN" sz="1700" dirty="0">
                <a:ea typeface="宋体" panose="02010600030101010101" pitchFamily="2" charset="-122"/>
              </a:rPr>
              <a:t>特征多项式是关于    的</a:t>
            </a:r>
            <a:r>
              <a:rPr lang="en-US" altLang="zh-CN" sz="1700" dirty="0">
                <a:ea typeface="宋体" panose="02010600030101010101" pitchFamily="2" charset="-122"/>
              </a:rPr>
              <a:t>N</a:t>
            </a:r>
            <a:r>
              <a:rPr lang="zh-CN" altLang="zh-CN" sz="1700" dirty="0">
                <a:ea typeface="宋体" panose="02010600030101010101" pitchFamily="2" charset="-122"/>
              </a:rPr>
              <a:t>次多项式，特征方程有</a:t>
            </a:r>
            <a:r>
              <a:rPr lang="en-US" altLang="zh-CN" sz="1700" dirty="0">
                <a:ea typeface="宋体" panose="02010600030101010101" pitchFamily="2" charset="-122"/>
              </a:rPr>
              <a:t>N</a:t>
            </a:r>
            <a:r>
              <a:rPr lang="zh-CN" altLang="zh-CN" sz="1700" dirty="0">
                <a:ea typeface="宋体" panose="02010600030101010101" pitchFamily="2" charset="-122"/>
              </a:rPr>
              <a:t>个解</a:t>
            </a:r>
          </a:p>
          <a:p>
            <a:pPr>
              <a:lnSpc>
                <a:spcPct val="150000"/>
              </a:lnSpc>
            </a:pPr>
            <a:r>
              <a:rPr lang="zh-CN" altLang="zh-CN" sz="1700" dirty="0">
                <a:ea typeface="宋体" panose="02010600030101010101" pitchFamily="2" charset="-122"/>
              </a:rPr>
              <a:t>对多项式              进行因式分解，可得</a:t>
            </a:r>
          </a:p>
          <a:p>
            <a:pPr>
              <a:lnSpc>
                <a:spcPct val="150000"/>
              </a:lnSpc>
            </a:pPr>
            <a:endParaRPr lang="zh-CN" altLang="zh-CN" sz="17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700" dirty="0">
                <a:ea typeface="宋体" panose="02010600030101010101" pitchFamily="2" charset="-122"/>
              </a:rPr>
              <a:t>其中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700" dirty="0">
                <a:ea typeface="宋体" panose="02010600030101010101" pitchFamily="2" charset="-122"/>
              </a:rPr>
              <a:t>而对于每一个特征值     ，都可以使得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7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500" dirty="0">
              <a:ea typeface="宋体" panose="02010600030101010101" pitchFamily="2" charset="-122"/>
            </a:endParaRPr>
          </a:p>
        </p:txBody>
      </p:sp>
      <p:graphicFrame>
        <p:nvGraphicFramePr>
          <p:cNvPr id="35" name="对象 -2147482616"/>
          <p:cNvGraphicFramePr>
            <a:graphicFrameLocks noChangeAspect="1"/>
          </p:cNvGraphicFramePr>
          <p:nvPr/>
        </p:nvGraphicFramePr>
        <p:xfrm>
          <a:off x="8543925" y="3027680"/>
          <a:ext cx="319405" cy="41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r:id="rId12" imgW="139700" imgH="177165" progId="Equation.KSEE3">
                  <p:embed/>
                </p:oleObj>
              </mc:Choice>
              <mc:Fallback>
                <p:oleObj r:id="rId12" imgW="139700" imgH="1771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43925" y="3027680"/>
                        <a:ext cx="319405" cy="4114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-2147482616"/>
          <p:cNvGraphicFramePr>
            <a:graphicFrameLocks noChangeAspect="1"/>
          </p:cNvGraphicFramePr>
          <p:nvPr/>
        </p:nvGraphicFramePr>
        <p:xfrm>
          <a:off x="7739380" y="3899218"/>
          <a:ext cx="680720" cy="453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r:id="rId13" imgW="330200" imgH="215900" progId="Equation.KSEE3">
                  <p:embed/>
                </p:oleObj>
              </mc:Choice>
              <mc:Fallback>
                <p:oleObj r:id="rId13" imgW="3302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39380" y="3899218"/>
                        <a:ext cx="680720" cy="4533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-2147482616"/>
          <p:cNvGraphicFramePr>
            <a:graphicFrameLocks noChangeAspect="1"/>
          </p:cNvGraphicFramePr>
          <p:nvPr/>
        </p:nvGraphicFramePr>
        <p:xfrm>
          <a:off x="6849110" y="4371975"/>
          <a:ext cx="4479925" cy="45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r:id="rId15" imgW="2565400" imgH="254000" progId="Equation.KSEE3">
                  <p:embed/>
                </p:oleObj>
              </mc:Choice>
              <mc:Fallback>
                <p:oleObj r:id="rId15" imgW="2565400" imgH="254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849110" y="4371975"/>
                        <a:ext cx="4479925" cy="4521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-2147482616"/>
          <p:cNvGraphicFramePr>
            <a:graphicFrameLocks noChangeAspect="1"/>
          </p:cNvGraphicFramePr>
          <p:nvPr/>
        </p:nvGraphicFramePr>
        <p:xfrm>
          <a:off x="7093903" y="4806633"/>
          <a:ext cx="1087120" cy="768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r:id="rId17" imgW="622300" imgH="431800" progId="Equation.KSEE3">
                  <p:embed/>
                </p:oleObj>
              </mc:Choice>
              <mc:Fallback>
                <p:oleObj r:id="rId17" imgW="6223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093903" y="4806633"/>
                        <a:ext cx="1087120" cy="7689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-2147482616"/>
          <p:cNvGraphicFramePr>
            <a:graphicFrameLocks noChangeAspect="1"/>
          </p:cNvGraphicFramePr>
          <p:nvPr/>
        </p:nvGraphicFramePr>
        <p:xfrm>
          <a:off x="8572183" y="5518786"/>
          <a:ext cx="26670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r:id="rId19" imgW="152400" imgH="228600" progId="Equation.KSEE3">
                  <p:embed/>
                </p:oleObj>
              </mc:Choice>
              <mc:Fallback>
                <p:oleObj r:id="rId19" imgW="1524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572183" y="5518786"/>
                        <a:ext cx="26670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-2147482616"/>
          <p:cNvGraphicFramePr>
            <a:graphicFrameLocks noChangeAspect="1"/>
          </p:cNvGraphicFramePr>
          <p:nvPr/>
        </p:nvGraphicFramePr>
        <p:xfrm>
          <a:off x="7000240" y="5955030"/>
          <a:ext cx="188214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r:id="rId21" imgW="862965" imgH="228600" progId="Equation.KSEE3">
                  <p:embed/>
                </p:oleObj>
              </mc:Choice>
              <mc:Fallback>
                <p:oleObj r:id="rId21" imgW="862965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000240" y="5955030"/>
                        <a:ext cx="188214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普通矩阵的矩阵分解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56385"/>
            <a:ext cx="4944745" cy="51511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计算矩阵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的特征值和特征向量：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求解特征方程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   </a:t>
            </a:r>
            <a:r>
              <a:rPr sz="1600" dirty="0">
                <a:ea typeface="宋体" panose="02010600030101010101" pitchFamily="2" charset="-122"/>
              </a:rPr>
              <a:t>                                  </a:t>
            </a:r>
            <a:r>
              <a:rPr lang="zh-CN" sz="1600" dirty="0">
                <a:ea typeface="宋体" panose="02010600030101010101" pitchFamily="2" charset="-122"/>
              </a:rPr>
              <a:t>求解得</a:t>
            </a:r>
            <a:endParaRPr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</a:endParaRPr>
          </a:p>
        </p:txBody>
      </p:sp>
      <p:graphicFrame>
        <p:nvGraphicFramePr>
          <p:cNvPr id="2" name="对象 -2147482616"/>
          <p:cNvGraphicFramePr>
            <a:graphicFrameLocks noChangeAspect="1"/>
          </p:cNvGraphicFramePr>
          <p:nvPr/>
        </p:nvGraphicFramePr>
        <p:xfrm>
          <a:off x="1164590" y="2024380"/>
          <a:ext cx="1685925" cy="1157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r:id="rId3" imgW="1054100" imgH="711200" progId="Equation.KSEE3">
                  <p:embed/>
                </p:oleObj>
              </mc:Choice>
              <mc:Fallback>
                <p:oleObj r:id="rId3" imgW="1054100" imgH="711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4590" y="2024380"/>
                        <a:ext cx="1685925" cy="11576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616"/>
          <p:cNvGraphicFramePr>
            <a:graphicFrameLocks noChangeAspect="1"/>
          </p:cNvGraphicFramePr>
          <p:nvPr/>
        </p:nvGraphicFramePr>
        <p:xfrm>
          <a:off x="2215515" y="3172460"/>
          <a:ext cx="3683000" cy="1271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r:id="rId5" imgW="2095500" imgH="711200" progId="Equation.KSEE3">
                  <p:embed/>
                </p:oleObj>
              </mc:Choice>
              <mc:Fallback>
                <p:oleObj r:id="rId5" imgW="2095500" imgH="711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15515" y="3172460"/>
                        <a:ext cx="3683000" cy="12719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-2147482616"/>
          <p:cNvGraphicFramePr>
            <a:graphicFrameLocks noChangeAspect="1"/>
          </p:cNvGraphicFramePr>
          <p:nvPr/>
        </p:nvGraphicFramePr>
        <p:xfrm>
          <a:off x="842645" y="4484370"/>
          <a:ext cx="3171190" cy="492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r:id="rId7" imgW="1663700" imgH="254000" progId="Equation.KSEE3">
                  <p:embed/>
                </p:oleObj>
              </mc:Choice>
              <mc:Fallback>
                <p:oleObj r:id="rId7" imgW="1663700" imgH="254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2645" y="4484370"/>
                        <a:ext cx="3171190" cy="4927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-2147482616"/>
          <p:cNvGraphicFramePr>
            <a:graphicFrameLocks noChangeAspect="1"/>
          </p:cNvGraphicFramePr>
          <p:nvPr/>
        </p:nvGraphicFramePr>
        <p:xfrm>
          <a:off x="842645" y="5014913"/>
          <a:ext cx="1753870" cy="48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r:id="rId9" imgW="850900" imgH="228600" progId="Equation.KSEE3">
                  <p:embed/>
                </p:oleObj>
              </mc:Choice>
              <mc:Fallback>
                <p:oleObj r:id="rId9" imgW="8509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42645" y="5014913"/>
                        <a:ext cx="1753870" cy="4800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-2147482616"/>
          <p:cNvGraphicFramePr>
            <a:graphicFrameLocks noChangeAspect="1"/>
          </p:cNvGraphicFramePr>
          <p:nvPr/>
        </p:nvGraphicFramePr>
        <p:xfrm>
          <a:off x="3324860" y="5005388"/>
          <a:ext cx="2250440" cy="48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r:id="rId11" imgW="1091565" imgH="228600" progId="Equation.KSEE3">
                  <p:embed/>
                </p:oleObj>
              </mc:Choice>
              <mc:Fallback>
                <p:oleObj r:id="rId11" imgW="1091565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24860" y="5005388"/>
                        <a:ext cx="2250440" cy="4800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2"/>
          <p:cNvSpPr txBox="1">
            <a:spLocks noGrp="1"/>
          </p:cNvSpPr>
          <p:nvPr/>
        </p:nvSpPr>
        <p:spPr>
          <a:xfrm>
            <a:off x="7113905" y="1432560"/>
            <a:ext cx="4944745" cy="51511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当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简化得到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所以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即                               令              ，得到特征矩阵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同理，当                          ，计算可得特征矩阵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                                 </a:t>
            </a: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</a:endParaRPr>
          </a:p>
        </p:txBody>
      </p:sp>
      <p:graphicFrame>
        <p:nvGraphicFramePr>
          <p:cNvPr id="13" name="对象 -2147482616"/>
          <p:cNvGraphicFramePr>
            <a:graphicFrameLocks noChangeAspect="1"/>
          </p:cNvGraphicFramePr>
          <p:nvPr/>
        </p:nvGraphicFramePr>
        <p:xfrm>
          <a:off x="7366635" y="1508125"/>
          <a:ext cx="600075" cy="358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r:id="rId13" imgW="368300" imgH="215900" progId="Equation.KSEE3">
                  <p:embed/>
                </p:oleObj>
              </mc:Choice>
              <mc:Fallback>
                <p:oleObj r:id="rId13" imgW="3683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366635" y="1508125"/>
                        <a:ext cx="600075" cy="3581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-2147482616"/>
          <p:cNvGraphicFramePr>
            <a:graphicFrameLocks noChangeAspect="1"/>
          </p:cNvGraphicFramePr>
          <p:nvPr/>
        </p:nvGraphicFramePr>
        <p:xfrm>
          <a:off x="8231505" y="1099185"/>
          <a:ext cx="2515235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" r:id="rId15" imgW="1574800" imgH="711200" progId="Equation.KSEE3">
                  <p:embed/>
                </p:oleObj>
              </mc:Choice>
              <mc:Fallback>
                <p:oleObj r:id="rId15" imgW="1574800" imgH="711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231505" y="1099185"/>
                        <a:ext cx="2515235" cy="1155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-2147482616"/>
          <p:cNvGraphicFramePr>
            <a:graphicFrameLocks noChangeAspect="1"/>
          </p:cNvGraphicFramePr>
          <p:nvPr/>
        </p:nvGraphicFramePr>
        <p:xfrm>
          <a:off x="8135620" y="2145665"/>
          <a:ext cx="1157605" cy="1082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r:id="rId17" imgW="774065" imgH="711200" progId="Equation.KSEE3">
                  <p:embed/>
                </p:oleObj>
              </mc:Choice>
              <mc:Fallback>
                <p:oleObj r:id="rId17" imgW="774065" imgH="711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35620" y="2145665"/>
                        <a:ext cx="1157605" cy="10820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-2147482616"/>
          <p:cNvGraphicFramePr>
            <a:graphicFrameLocks noChangeAspect="1"/>
          </p:cNvGraphicFramePr>
          <p:nvPr/>
        </p:nvGraphicFramePr>
        <p:xfrm>
          <a:off x="7620635" y="3094355"/>
          <a:ext cx="3281680" cy="1230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7" r:id="rId19" imgW="1930400" imgH="711200" progId="Equation.KSEE3">
                  <p:embed/>
                </p:oleObj>
              </mc:Choice>
              <mc:Fallback>
                <p:oleObj r:id="rId19" imgW="1930400" imgH="711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620635" y="3094355"/>
                        <a:ext cx="3281680" cy="12306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-2147482616"/>
          <p:cNvGraphicFramePr>
            <a:graphicFrameLocks noChangeAspect="1"/>
          </p:cNvGraphicFramePr>
          <p:nvPr/>
        </p:nvGraphicFramePr>
        <p:xfrm>
          <a:off x="7389495" y="4227195"/>
          <a:ext cx="1273810" cy="835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" r:id="rId21" imgW="749300" imgH="482600" progId="Equation.KSEE3">
                  <p:embed/>
                </p:oleObj>
              </mc:Choice>
              <mc:Fallback>
                <p:oleObj r:id="rId21" imgW="749300" imgH="482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389495" y="4227195"/>
                        <a:ext cx="1273810" cy="8356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-2147482616"/>
          <p:cNvGraphicFramePr>
            <a:graphicFrameLocks noChangeAspect="1"/>
          </p:cNvGraphicFramePr>
          <p:nvPr/>
        </p:nvGraphicFramePr>
        <p:xfrm>
          <a:off x="8985885" y="4478973"/>
          <a:ext cx="626110" cy="374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r:id="rId23" imgW="368300" imgH="215900" progId="Equation.KSEE3">
                  <p:embed/>
                </p:oleObj>
              </mc:Choice>
              <mc:Fallback>
                <p:oleObj r:id="rId23" imgW="3683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985885" y="4478973"/>
                        <a:ext cx="626110" cy="3740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-2147482616"/>
          <p:cNvGraphicFramePr>
            <a:graphicFrameLocks noChangeAspect="1"/>
          </p:cNvGraphicFramePr>
          <p:nvPr/>
        </p:nvGraphicFramePr>
        <p:xfrm>
          <a:off x="11169015" y="4025265"/>
          <a:ext cx="84201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r:id="rId25" imgW="495300" imgH="711200" progId="Equation.KSEE3">
                  <p:embed/>
                </p:oleObj>
              </mc:Choice>
              <mc:Fallback>
                <p:oleObj r:id="rId25" imgW="495300" imgH="711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1169015" y="4025265"/>
                        <a:ext cx="842010" cy="1231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-2147482616"/>
          <p:cNvGraphicFramePr>
            <a:graphicFrameLocks noChangeAspect="1"/>
          </p:cNvGraphicFramePr>
          <p:nvPr/>
        </p:nvGraphicFramePr>
        <p:xfrm>
          <a:off x="8029575" y="5438140"/>
          <a:ext cx="1158875" cy="379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r:id="rId27" imgW="711200" imgH="228600" progId="Equation.KSEE3">
                  <p:embed/>
                </p:oleObj>
              </mc:Choice>
              <mc:Fallback>
                <p:oleObj r:id="rId27" imgW="7112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8029575" y="5438140"/>
                        <a:ext cx="1158875" cy="379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-2147482616"/>
          <p:cNvGraphicFramePr>
            <a:graphicFrameLocks noChangeAspect="1"/>
          </p:cNvGraphicFramePr>
          <p:nvPr/>
        </p:nvGraphicFramePr>
        <p:xfrm>
          <a:off x="7270750" y="5740400"/>
          <a:ext cx="1243965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" r:id="rId29" imgW="825500" imgH="711200" progId="Equation.KSEE3">
                  <p:embed/>
                </p:oleObj>
              </mc:Choice>
              <mc:Fallback>
                <p:oleObj r:id="rId29" imgW="825500" imgH="711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7270750" y="5740400"/>
                        <a:ext cx="1243965" cy="1092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普通矩阵的矩阵分解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56385"/>
            <a:ext cx="49447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 A 是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NxN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维的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方阵，对矩阵 A 进行特征分解：</a:t>
            </a:r>
            <a:endParaRPr lang="zh-CN"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sz="2000" dirty="0">
                <a:ea typeface="宋体" panose="02010600030101010101" pitchFamily="2" charset="-122"/>
              </a:rPr>
              <a:t>U 的列向量是 A 的特征向量</a:t>
            </a:r>
          </a:p>
          <a:p>
            <a:pPr>
              <a:lnSpc>
                <a:spcPct val="150000"/>
              </a:lnSpc>
            </a:pPr>
            <a:r>
              <a:rPr sz="2000" dirty="0">
                <a:ea typeface="宋体" panose="02010600030101010101" pitchFamily="2" charset="-122"/>
              </a:rPr>
              <a:t>Λ 是对角矩阵，</a:t>
            </a:r>
            <a:r>
              <a:rPr lang="zh-CN" sz="2000" dirty="0">
                <a:ea typeface="宋体" panose="02010600030101010101" pitchFamily="2" charset="-122"/>
              </a:rPr>
              <a:t>元素</a:t>
            </a:r>
            <a:r>
              <a:rPr sz="2000" dirty="0">
                <a:ea typeface="宋体" panose="02010600030101010101" pitchFamily="2" charset="-122"/>
              </a:rPr>
              <a:t>是特征向量的特征值</a:t>
            </a:r>
          </a:p>
          <a:p>
            <a:pPr>
              <a:lnSpc>
                <a:spcPct val="150000"/>
              </a:lnSpc>
            </a:pPr>
            <a:endParaRPr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sz="2000" dirty="0">
              <a:ea typeface="宋体" panose="02010600030101010101" pitchFamily="2" charset="-122"/>
            </a:endParaRPr>
          </a:p>
        </p:txBody>
      </p:sp>
      <p:graphicFrame>
        <p:nvGraphicFramePr>
          <p:cNvPr id="4" name="对象 -2147482616"/>
          <p:cNvGraphicFramePr>
            <a:graphicFrameLocks noChangeAspect="1"/>
          </p:cNvGraphicFramePr>
          <p:nvPr/>
        </p:nvGraphicFramePr>
        <p:xfrm>
          <a:off x="1600835" y="2181225"/>
          <a:ext cx="196088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r:id="rId3" imgW="723900" imgH="203200" progId="Equation.KSEE3">
                  <p:embed/>
                </p:oleObj>
              </mc:Choice>
              <mc:Fallback>
                <p:oleObj r:id="rId3" imgW="723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835" y="2181225"/>
                        <a:ext cx="196088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1053465" y="3942715"/>
          <a:ext cx="138049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r:id="rId5" imgW="622300" imgH="457200" progId="Equation.KSEE3">
                  <p:embed/>
                </p:oleObj>
              </mc:Choice>
              <mc:Fallback>
                <p:oleObj r:id="rId5" imgW="622300" imgH="457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3465" y="3942715"/>
                        <a:ext cx="1380490" cy="10306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2906078" y="4088765"/>
          <a:ext cx="8758555" cy="738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r:id="rId7" imgW="5969000" imgH="495300" progId="Equation.KSEE3">
                  <p:embed/>
                </p:oleObj>
              </mc:Choice>
              <mc:Fallback>
                <p:oleObj r:id="rId7" imgW="5969000" imgH="495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06078" y="4088765"/>
                        <a:ext cx="8758555" cy="7385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下箭头 24"/>
          <p:cNvSpPr/>
          <p:nvPr/>
        </p:nvSpPr>
        <p:spPr>
          <a:xfrm>
            <a:off x="3098800" y="497347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9" name="对象 -2147482616"/>
          <p:cNvGraphicFramePr>
            <a:graphicFrameLocks noChangeAspect="1"/>
          </p:cNvGraphicFramePr>
          <p:nvPr/>
        </p:nvGraphicFramePr>
        <p:xfrm>
          <a:off x="4970780" y="5568315"/>
          <a:ext cx="448310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r:id="rId9" imgW="165100" imgH="177165" progId="Equation.KSEE3">
                  <p:embed/>
                </p:oleObj>
              </mc:Choice>
              <mc:Fallback>
                <p:oleObj r:id="rId9" imgW="165100" imgH="1771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70780" y="5568315"/>
                        <a:ext cx="448310" cy="4883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下箭头 10"/>
          <p:cNvSpPr/>
          <p:nvPr/>
        </p:nvSpPr>
        <p:spPr>
          <a:xfrm>
            <a:off x="5034915" y="497347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12" name="对象 -2147482616"/>
          <p:cNvGraphicFramePr>
            <a:graphicFrameLocks noChangeAspect="1"/>
          </p:cNvGraphicFramePr>
          <p:nvPr/>
        </p:nvGraphicFramePr>
        <p:xfrm>
          <a:off x="3130550" y="5584825"/>
          <a:ext cx="414020" cy="45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r:id="rId11" imgW="152400" imgH="165100" progId="Equation.KSEE3">
                  <p:embed/>
                </p:oleObj>
              </mc:Choice>
              <mc:Fallback>
                <p:oleObj r:id="rId11" imgW="152400" imgH="165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30550" y="5584825"/>
                        <a:ext cx="414020" cy="4552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-2147482616"/>
          <p:cNvGraphicFramePr>
            <a:graphicFrameLocks noChangeAspect="1"/>
          </p:cNvGraphicFramePr>
          <p:nvPr/>
        </p:nvGraphicFramePr>
        <p:xfrm>
          <a:off x="7494270" y="5565775"/>
          <a:ext cx="414020" cy="45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r:id="rId13" imgW="152400" imgH="165100" progId="Equation.KSEE3">
                  <p:embed/>
                </p:oleObj>
              </mc:Choice>
              <mc:Fallback>
                <p:oleObj r:id="rId13" imgW="152400" imgH="165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94270" y="5565775"/>
                        <a:ext cx="414020" cy="4552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下箭头 15"/>
          <p:cNvSpPr/>
          <p:nvPr/>
        </p:nvSpPr>
        <p:spPr>
          <a:xfrm>
            <a:off x="7541260" y="497347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10161905" y="493537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18" name="对象 -2147482616"/>
          <p:cNvGraphicFramePr>
            <a:graphicFrameLocks noChangeAspect="1"/>
          </p:cNvGraphicFramePr>
          <p:nvPr/>
        </p:nvGraphicFramePr>
        <p:xfrm>
          <a:off x="10040938" y="5496560"/>
          <a:ext cx="690245" cy="560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r:id="rId15" imgW="254000" imgH="203200" progId="Equation.KSEE3">
                  <p:embed/>
                </p:oleObj>
              </mc:Choice>
              <mc:Fallback>
                <p:oleObj r:id="rId15" imgW="2540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040938" y="5496560"/>
                        <a:ext cx="690245" cy="5607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下箭头 19"/>
          <p:cNvSpPr/>
          <p:nvPr/>
        </p:nvSpPr>
        <p:spPr>
          <a:xfrm rot="11400000">
            <a:off x="6881495" y="355679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1" name="Content Placeholder 2"/>
          <p:cNvSpPr txBox="1">
            <a:spLocks noGrp="1"/>
          </p:cNvSpPr>
          <p:nvPr/>
        </p:nvSpPr>
        <p:spPr>
          <a:xfrm>
            <a:off x="5761990" y="2016760"/>
            <a:ext cx="6241415" cy="13817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特征值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5.64575131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对应的特征向量为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[0.97760877   0.21043072]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特征值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0.35424869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对应的特征向量为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[-0.54247681   0.84007078]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特征向量之间一定线性无关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5" grpId="1" animBg="1"/>
      <p:bldP spid="11" grpId="0" bldLvl="0" animBg="1"/>
      <p:bldP spid="11" grpId="1" animBg="1"/>
      <p:bldP spid="16" grpId="0" bldLvl="0" animBg="1"/>
      <p:bldP spid="16" grpId="1" animBg="1"/>
      <p:bldP spid="17" grpId="0" bldLvl="0" animBg="1"/>
      <p:bldP spid="17" grpId="1" animBg="1"/>
      <p:bldP spid="20" grpId="0" bldLvl="0" animBg="1"/>
      <p:bldP spid="2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普通矩阵的矩阵分解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56385"/>
            <a:ext cx="5180330" cy="52444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import numpy as np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A = np.array([[5,3],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	        [1,1]])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lamda, U = np.linalg.eig(A)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print('矩阵A: ')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print(A)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print('特征值: ',lamda)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print('特征向量')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print(U)</a:t>
            </a:r>
          </a:p>
        </p:txBody>
      </p:sp>
      <p:sp>
        <p:nvSpPr>
          <p:cNvPr id="2" name="下箭头 1"/>
          <p:cNvSpPr/>
          <p:nvPr/>
        </p:nvSpPr>
        <p:spPr>
          <a:xfrm rot="15780000">
            <a:off x="4758055" y="362092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40685"/>
            <a:ext cx="2590800" cy="14097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对称矩阵的矩阵分解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56385"/>
            <a:ext cx="49447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如何 A 是对称方阵，那么</a:t>
            </a:r>
            <a:endParaRPr lang="zh-CN"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sz="2000" dirty="0">
                <a:ea typeface="宋体" panose="02010600030101010101" pitchFamily="2" charset="-122"/>
              </a:rPr>
              <a:t>U 的列向量是 A 的特征向量</a:t>
            </a:r>
          </a:p>
          <a:p>
            <a:pPr>
              <a:lnSpc>
                <a:spcPct val="150000"/>
              </a:lnSpc>
            </a:pPr>
            <a:r>
              <a:rPr sz="2000" dirty="0">
                <a:ea typeface="宋体" panose="02010600030101010101" pitchFamily="2" charset="-122"/>
              </a:rPr>
              <a:t>Λ 是对角矩阵，</a:t>
            </a:r>
            <a:r>
              <a:rPr lang="zh-CN" sz="2000" dirty="0">
                <a:ea typeface="宋体" panose="02010600030101010101" pitchFamily="2" charset="-122"/>
              </a:rPr>
              <a:t>元素</a:t>
            </a:r>
            <a:r>
              <a:rPr sz="2000" dirty="0">
                <a:ea typeface="宋体" panose="02010600030101010101" pitchFamily="2" charset="-122"/>
              </a:rPr>
              <a:t>是特征向量的特征值</a:t>
            </a:r>
          </a:p>
          <a:p>
            <a:pPr>
              <a:lnSpc>
                <a:spcPct val="150000"/>
              </a:lnSpc>
            </a:pPr>
            <a:endParaRPr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sz="2000" dirty="0">
              <a:ea typeface="宋体" panose="02010600030101010101" pitchFamily="2" charset="-122"/>
            </a:endParaRPr>
          </a:p>
        </p:txBody>
      </p:sp>
      <p:graphicFrame>
        <p:nvGraphicFramePr>
          <p:cNvPr id="4" name="对象 -2147482616"/>
          <p:cNvGraphicFramePr>
            <a:graphicFrameLocks noChangeAspect="1"/>
          </p:cNvGraphicFramePr>
          <p:nvPr/>
        </p:nvGraphicFramePr>
        <p:xfrm>
          <a:off x="1755458" y="2181225"/>
          <a:ext cx="1651635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r:id="rId3" imgW="609600" imgH="203200" progId="Equation.KSEE3">
                  <p:embed/>
                </p:oleObj>
              </mc:Choice>
              <mc:Fallback>
                <p:oleObj r:id="rId3" imgW="6096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5458" y="2181225"/>
                        <a:ext cx="1651635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841375" y="4649153"/>
          <a:ext cx="1352550" cy="1031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" r:id="rId5" imgW="609600" imgH="457200" progId="Equation.KSEE3">
                  <p:embed/>
                </p:oleObj>
              </mc:Choice>
              <mc:Fallback>
                <p:oleObj r:id="rId5" imgW="609600" imgH="457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1375" y="4649153"/>
                        <a:ext cx="1352550" cy="1031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2751455" y="4737100"/>
          <a:ext cx="8628380" cy="68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r:id="rId7" imgW="5880100" imgH="457200" progId="Equation.KSEE3">
                  <p:embed/>
                </p:oleObj>
              </mc:Choice>
              <mc:Fallback>
                <p:oleObj r:id="rId7" imgW="5880100" imgH="457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51455" y="4737100"/>
                        <a:ext cx="8628380" cy="681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下箭头 24"/>
          <p:cNvSpPr/>
          <p:nvPr/>
        </p:nvSpPr>
        <p:spPr>
          <a:xfrm>
            <a:off x="2879090" y="559323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9" name="对象 -2147482616"/>
          <p:cNvGraphicFramePr>
            <a:graphicFrameLocks noChangeAspect="1"/>
          </p:cNvGraphicFramePr>
          <p:nvPr/>
        </p:nvGraphicFramePr>
        <p:xfrm>
          <a:off x="4751070" y="6188075"/>
          <a:ext cx="448310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0" r:id="rId9" imgW="165100" imgH="177165" progId="Equation.KSEE3">
                  <p:embed/>
                </p:oleObj>
              </mc:Choice>
              <mc:Fallback>
                <p:oleObj r:id="rId9" imgW="165100" imgH="1771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51070" y="6188075"/>
                        <a:ext cx="448310" cy="4883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下箭头 10"/>
          <p:cNvSpPr/>
          <p:nvPr/>
        </p:nvSpPr>
        <p:spPr>
          <a:xfrm>
            <a:off x="4815205" y="559323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12" name="对象 -2147482616"/>
          <p:cNvGraphicFramePr>
            <a:graphicFrameLocks noChangeAspect="1"/>
          </p:cNvGraphicFramePr>
          <p:nvPr/>
        </p:nvGraphicFramePr>
        <p:xfrm>
          <a:off x="2910840" y="6204585"/>
          <a:ext cx="414020" cy="45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r:id="rId11" imgW="152400" imgH="165100" progId="Equation.KSEE3">
                  <p:embed/>
                </p:oleObj>
              </mc:Choice>
              <mc:Fallback>
                <p:oleObj r:id="rId11" imgW="152400" imgH="165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10840" y="6204585"/>
                        <a:ext cx="414020" cy="4552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-2147482616"/>
          <p:cNvGraphicFramePr>
            <a:graphicFrameLocks noChangeAspect="1"/>
          </p:cNvGraphicFramePr>
          <p:nvPr/>
        </p:nvGraphicFramePr>
        <p:xfrm>
          <a:off x="7274560" y="6185535"/>
          <a:ext cx="414020" cy="45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" r:id="rId13" imgW="152400" imgH="165100" progId="Equation.KSEE3">
                  <p:embed/>
                </p:oleObj>
              </mc:Choice>
              <mc:Fallback>
                <p:oleObj r:id="rId13" imgW="152400" imgH="165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74560" y="6185535"/>
                        <a:ext cx="414020" cy="4552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下箭头 15"/>
          <p:cNvSpPr/>
          <p:nvPr/>
        </p:nvSpPr>
        <p:spPr>
          <a:xfrm>
            <a:off x="7321550" y="559323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9942195" y="555513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18" name="对象 -2147482616"/>
          <p:cNvGraphicFramePr>
            <a:graphicFrameLocks noChangeAspect="1"/>
          </p:cNvGraphicFramePr>
          <p:nvPr/>
        </p:nvGraphicFramePr>
        <p:xfrm>
          <a:off x="9855835" y="6116320"/>
          <a:ext cx="621030" cy="560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r:id="rId15" imgW="228600" imgH="203200" progId="Equation.KSEE3">
                  <p:embed/>
                </p:oleObj>
              </mc:Choice>
              <mc:Fallback>
                <p:oleObj r:id="rId15" imgW="2286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855835" y="6116320"/>
                        <a:ext cx="621030" cy="5607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下箭头 19"/>
          <p:cNvSpPr/>
          <p:nvPr/>
        </p:nvSpPr>
        <p:spPr>
          <a:xfrm rot="11400000">
            <a:off x="6773545" y="416194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1" name="Content Placeholder 2"/>
          <p:cNvSpPr txBox="1">
            <a:spLocks noGrp="1"/>
          </p:cNvSpPr>
          <p:nvPr/>
        </p:nvSpPr>
        <p:spPr>
          <a:xfrm>
            <a:off x="5396230" y="1687195"/>
            <a:ext cx="6232525" cy="20885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特征值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5.23606798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对应的特征向量为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[0.97324899   0.22975292]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特征值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0.76393202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对应的特征向量为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[-0.22975292   0.97324899]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不仅线性无关，而且还正交，即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0.97324899*-0.22975292+0.22975292*0.97324899=0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对象 -2147482616"/>
          <p:cNvGraphicFramePr>
            <a:graphicFrameLocks noChangeAspect="1"/>
          </p:cNvGraphicFramePr>
          <p:nvPr/>
        </p:nvGraphicFramePr>
        <p:xfrm>
          <a:off x="1635760" y="2839085"/>
          <a:ext cx="189230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4" r:id="rId17" imgW="698500" imgH="203200" progId="Equation.KSEE3">
                  <p:embed/>
                </p:oleObj>
              </mc:Choice>
              <mc:Fallback>
                <p:oleObj r:id="rId17" imgW="6985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635760" y="2839085"/>
                        <a:ext cx="189230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5" grpId="1" animBg="1"/>
      <p:bldP spid="11" grpId="0" bldLvl="0" animBg="1"/>
      <p:bldP spid="11" grpId="1" animBg="1"/>
      <p:bldP spid="16" grpId="0" bldLvl="0" animBg="1"/>
      <p:bldP spid="16" grpId="1" animBg="1"/>
      <p:bldP spid="17" grpId="0" bldLvl="0" animBg="1"/>
      <p:bldP spid="17" grpId="1" animBg="1"/>
      <p:bldP spid="20" grpId="0" bldLvl="0" animBg="1"/>
      <p:bldP spid="2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对称矩阵的矩阵分解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694055" y="1421448"/>
          <a:ext cx="1352550" cy="1031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r:id="rId3" imgW="609600" imgH="457200" progId="Equation.KSEE3">
                  <p:embed/>
                </p:oleObj>
              </mc:Choice>
              <mc:Fallback>
                <p:oleObj r:id="rId3" imgW="609600" imgH="457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055" y="1421448"/>
                        <a:ext cx="1352550" cy="1031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2604135" y="1509395"/>
          <a:ext cx="8628380" cy="68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r:id="rId5" imgW="5880100" imgH="457200" progId="Equation.KSEE3">
                  <p:embed/>
                </p:oleObj>
              </mc:Choice>
              <mc:Fallback>
                <p:oleObj r:id="rId5" imgW="5880100" imgH="457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04135" y="1509395"/>
                        <a:ext cx="8628380" cy="681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下箭头 24"/>
          <p:cNvSpPr/>
          <p:nvPr/>
        </p:nvSpPr>
        <p:spPr>
          <a:xfrm>
            <a:off x="2731770" y="231790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9" name="对象 -2147482616"/>
          <p:cNvGraphicFramePr>
            <a:graphicFrameLocks noChangeAspect="1"/>
          </p:cNvGraphicFramePr>
          <p:nvPr/>
        </p:nvGraphicFramePr>
        <p:xfrm>
          <a:off x="4603750" y="2874645"/>
          <a:ext cx="448310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r:id="rId7" imgW="165100" imgH="177165" progId="Equation.KSEE3">
                  <p:embed/>
                </p:oleObj>
              </mc:Choice>
              <mc:Fallback>
                <p:oleObj r:id="rId7" imgW="165100" imgH="1771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03750" y="2874645"/>
                        <a:ext cx="448310" cy="4883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下箭头 10"/>
          <p:cNvSpPr/>
          <p:nvPr/>
        </p:nvSpPr>
        <p:spPr>
          <a:xfrm>
            <a:off x="4667885" y="231790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12" name="对象 -2147482616"/>
          <p:cNvGraphicFramePr>
            <a:graphicFrameLocks noChangeAspect="1"/>
          </p:cNvGraphicFramePr>
          <p:nvPr/>
        </p:nvGraphicFramePr>
        <p:xfrm>
          <a:off x="2763520" y="2891155"/>
          <a:ext cx="414020" cy="45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r:id="rId9" imgW="152400" imgH="165100" progId="Equation.KSEE3">
                  <p:embed/>
                </p:oleObj>
              </mc:Choice>
              <mc:Fallback>
                <p:oleObj r:id="rId9" imgW="152400" imgH="165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63520" y="2891155"/>
                        <a:ext cx="414020" cy="4552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-2147482616"/>
          <p:cNvGraphicFramePr>
            <a:graphicFrameLocks noChangeAspect="1"/>
          </p:cNvGraphicFramePr>
          <p:nvPr/>
        </p:nvGraphicFramePr>
        <p:xfrm>
          <a:off x="7127240" y="2872105"/>
          <a:ext cx="414020" cy="45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r:id="rId11" imgW="152400" imgH="165100" progId="Equation.KSEE3">
                  <p:embed/>
                </p:oleObj>
              </mc:Choice>
              <mc:Fallback>
                <p:oleObj r:id="rId11" imgW="152400" imgH="165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27240" y="2872105"/>
                        <a:ext cx="414020" cy="4552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下箭头 15"/>
          <p:cNvSpPr/>
          <p:nvPr/>
        </p:nvSpPr>
        <p:spPr>
          <a:xfrm>
            <a:off x="7174230" y="231790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9794875" y="227980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18" name="对象 -2147482616"/>
          <p:cNvGraphicFramePr>
            <a:graphicFrameLocks noChangeAspect="1"/>
          </p:cNvGraphicFramePr>
          <p:nvPr/>
        </p:nvGraphicFramePr>
        <p:xfrm>
          <a:off x="9708515" y="2802890"/>
          <a:ext cx="621030" cy="560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" r:id="rId13" imgW="228600" imgH="203200" progId="Equation.KSEE3">
                  <p:embed/>
                </p:oleObj>
              </mc:Choice>
              <mc:Fallback>
                <p:oleObj r:id="rId13" imgW="2286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708515" y="2802890"/>
                        <a:ext cx="621030" cy="5607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Content Placeholder 2"/>
          <p:cNvSpPr txBox="1">
            <a:spLocks noGrp="1"/>
          </p:cNvSpPr>
          <p:nvPr/>
        </p:nvSpPr>
        <p:spPr>
          <a:xfrm>
            <a:off x="586105" y="3401695"/>
            <a:ext cx="6232525" cy="20885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此时，可以发现特征向量不仅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线性无关，而且还正交，即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0.97324899*-0.22975292+0.22975292*0.97324899=0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于是，可以将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3" name="对象 -2147482616"/>
          <p:cNvGraphicFramePr>
            <a:graphicFrameLocks noChangeAspect="1"/>
          </p:cNvGraphicFramePr>
          <p:nvPr/>
        </p:nvGraphicFramePr>
        <p:xfrm>
          <a:off x="2237740" y="4404360"/>
          <a:ext cx="3227705" cy="60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r:id="rId15" imgW="1231265" imgH="228600" progId="Equation.KSEE3">
                  <p:embed/>
                </p:oleObj>
              </mc:Choice>
              <mc:Fallback>
                <p:oleObj r:id="rId15" imgW="1231265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37740" y="4404360"/>
                        <a:ext cx="3227705" cy="6083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-2147482616"/>
          <p:cNvGraphicFramePr>
            <a:graphicFrameLocks noChangeAspect="1"/>
          </p:cNvGraphicFramePr>
          <p:nvPr/>
        </p:nvGraphicFramePr>
        <p:xfrm>
          <a:off x="694055" y="5315585"/>
          <a:ext cx="10380980" cy="638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r:id="rId17" imgW="7543800" imgH="457200" progId="Equation.KSEE3">
                  <p:embed/>
                </p:oleObj>
              </mc:Choice>
              <mc:Fallback>
                <p:oleObj r:id="rId17" imgW="7543800" imgH="457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94055" y="5315585"/>
                        <a:ext cx="10380980" cy="638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5" grpId="1" animBg="1"/>
      <p:bldP spid="11" grpId="0" bldLvl="0" animBg="1"/>
      <p:bldP spid="11" grpId="1" animBg="1"/>
      <p:bldP spid="16" grpId="0" bldLvl="0" animBg="1"/>
      <p:bldP spid="16" grpId="1" animBg="1"/>
      <p:bldP spid="17" grpId="0" bldLvl="0" animBg="1"/>
      <p:bldP spid="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奇异值分解SVD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000" dirty="0">
                <a:ea typeface="宋体" panose="02010600030101010101" pitchFamily="2" charset="-122"/>
              </a:rPr>
              <a:t>矩阵分解中的问题</a:t>
            </a:r>
          </a:p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</a:rPr>
              <a:t>很多矩阵都是非对称的</a:t>
            </a:r>
            <a:endParaRPr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</a:rPr>
              <a:t>矩阵</a:t>
            </a:r>
            <a:r>
              <a:rPr lang="en-US" altLang="zh-CN" sz="2000" dirty="0">
                <a:ea typeface="宋体" panose="02010600030101010101" pitchFamily="2" charset="-122"/>
              </a:rPr>
              <a:t>A</a:t>
            </a:r>
            <a:r>
              <a:rPr lang="zh-CN" sz="2000" dirty="0">
                <a:ea typeface="宋体" panose="02010600030101010101" pitchFamily="2" charset="-122"/>
              </a:rPr>
              <a:t>不是方阵，即维度为</a:t>
            </a:r>
            <a:r>
              <a:rPr lang="en-US" altLang="zh-CN" sz="2000" dirty="0">
                <a:ea typeface="宋体" panose="02010600030101010101" pitchFamily="2" charset="-122"/>
              </a:rPr>
              <a:t>m*n</a:t>
            </a:r>
            <a:endParaRPr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000" dirty="0">
                <a:ea typeface="宋体" panose="02010600030101010101" pitchFamily="2" charset="-122"/>
              </a:rPr>
              <a:t>我们可以将它转化为对称的方阵，因为：</a:t>
            </a:r>
          </a:p>
          <a:p>
            <a:pPr marL="0" indent="0">
              <a:lnSpc>
                <a:spcPct val="150000"/>
              </a:lnSpc>
              <a:buNone/>
            </a:pPr>
            <a:endParaRPr lang="zh-CN" sz="2000" dirty="0">
              <a:ea typeface="宋体" panose="02010600030101010101" pitchFamily="2" charset="-122"/>
            </a:endParaRPr>
          </a:p>
        </p:txBody>
      </p:sp>
      <p:graphicFrame>
        <p:nvGraphicFramePr>
          <p:cNvPr id="12" name="对象 -2147482616"/>
          <p:cNvGraphicFramePr>
            <a:graphicFrameLocks noChangeAspect="1"/>
          </p:cNvGraphicFramePr>
          <p:nvPr/>
        </p:nvGraphicFramePr>
        <p:xfrm>
          <a:off x="1053465" y="4366260"/>
          <a:ext cx="414655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r:id="rId3" imgW="1638300" imgH="215900" progId="Equation.KSEE3">
                  <p:embed/>
                </p:oleObj>
              </mc:Choice>
              <mc:Fallback>
                <p:oleObj r:id="rId3" imgW="16383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3465" y="4366260"/>
                        <a:ext cx="4146550" cy="555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奇异值分解SVD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4712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000" dirty="0">
                <a:ea typeface="宋体" panose="02010600030101010101" pitchFamily="2" charset="-122"/>
              </a:rPr>
              <a:t>因为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2000" dirty="0">
                <a:ea typeface="宋体" panose="02010600030101010101" pitchFamily="2" charset="-122"/>
              </a:rPr>
              <a:t>我们可以将</a:t>
            </a:r>
            <a:r>
              <a:rPr lang="en-US" altLang="zh-CN" sz="2000" dirty="0">
                <a:ea typeface="宋体" panose="02010600030101010101" pitchFamily="2" charset="-122"/>
              </a:rPr>
              <a:t>A</a:t>
            </a:r>
            <a:r>
              <a:rPr lang="zh-CN" altLang="en-US" sz="2000" dirty="0">
                <a:ea typeface="宋体" panose="02010600030101010101" pitchFamily="2" charset="-122"/>
              </a:rPr>
              <a:t>和</a:t>
            </a:r>
            <a:r>
              <a:rPr lang="en-US" altLang="zh-CN" sz="2000" dirty="0">
                <a:ea typeface="宋体" panose="02010600030101010101" pitchFamily="2" charset="-122"/>
              </a:rPr>
              <a:t>A</a:t>
            </a:r>
            <a:r>
              <a:rPr lang="zh-CN" altLang="zh-CN" sz="2000" dirty="0">
                <a:ea typeface="宋体" panose="02010600030101010101" pitchFamily="2" charset="-122"/>
              </a:rPr>
              <a:t>的转置矩阵进行相乘，得到对称方阵：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2000" dirty="0">
                <a:ea typeface="宋体" panose="02010600030101010101" pitchFamily="2" charset="-122"/>
              </a:rPr>
              <a:t>此时                     均为对角矩阵，具有相同的非零特征值。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2000" dirty="0">
                <a:ea typeface="宋体" panose="02010600030101010101" pitchFamily="2" charset="-122"/>
              </a:rPr>
              <a:t>假设这些特征值为                                ，</a:t>
            </a:r>
            <a:r>
              <a:rPr lang="en-US" altLang="zh-CN" sz="2000" dirty="0">
                <a:ea typeface="宋体" panose="02010600030101010101" pitchFamily="2" charset="-122"/>
              </a:rPr>
              <a:t>k</a:t>
            </a:r>
            <a:r>
              <a:rPr lang="zh-CN" altLang="zh-CN" sz="2000" dirty="0">
                <a:ea typeface="宋体" panose="02010600030101010101" pitchFamily="2" charset="-122"/>
              </a:rPr>
              <a:t>不超过</a:t>
            </a:r>
            <a:r>
              <a:rPr lang="en-US" altLang="zh-CN" sz="2000" dirty="0">
                <a:ea typeface="宋体" panose="02010600030101010101" pitchFamily="2" charset="-122"/>
              </a:rPr>
              <a:t>m</a:t>
            </a:r>
            <a:r>
              <a:rPr lang="zh-CN" altLang="zh-CN" sz="2000" dirty="0">
                <a:ea typeface="宋体" panose="02010600030101010101" pitchFamily="2" charset="-122"/>
              </a:rPr>
              <a:t>和</a:t>
            </a:r>
            <a:r>
              <a:rPr lang="en-US" altLang="zh-CN" sz="2000" dirty="0">
                <a:ea typeface="宋体" panose="02010600030101010101" pitchFamily="2" charset="-122"/>
              </a:rPr>
              <a:t>n</a:t>
            </a:r>
            <a:r>
              <a:rPr lang="zh-CN" altLang="zh-CN" sz="2000" dirty="0">
                <a:ea typeface="宋体" panose="02010600030101010101" pitchFamily="2" charset="-122"/>
              </a:rPr>
              <a:t>，也就是</a:t>
            </a:r>
            <a:r>
              <a:rPr lang="en-US" altLang="zh-CN" sz="2000" dirty="0">
                <a:ea typeface="宋体" panose="02010600030101010101" pitchFamily="2" charset="-122"/>
              </a:rPr>
              <a:t>k&lt;=min(m,n)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2000" dirty="0">
                <a:ea typeface="宋体" panose="02010600030101010101" pitchFamily="2" charset="-122"/>
              </a:rPr>
              <a:t>此时矩阵</a:t>
            </a:r>
            <a:r>
              <a:rPr lang="en-US" altLang="zh-CN" sz="2000" dirty="0">
                <a:ea typeface="宋体" panose="02010600030101010101" pitchFamily="2" charset="-122"/>
              </a:rPr>
              <a:t>A</a:t>
            </a:r>
            <a:r>
              <a:rPr lang="zh-CN" altLang="en-US" sz="2000" dirty="0">
                <a:ea typeface="宋体" panose="02010600030101010101" pitchFamily="2" charset="-122"/>
              </a:rPr>
              <a:t>的特征值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2000" dirty="0">
              <a:ea typeface="宋体" panose="02010600030101010101" pitchFamily="2" charset="-122"/>
            </a:endParaRPr>
          </a:p>
        </p:txBody>
      </p:sp>
      <p:graphicFrame>
        <p:nvGraphicFramePr>
          <p:cNvPr id="12" name="对象 -2147482616"/>
          <p:cNvGraphicFramePr>
            <a:graphicFrameLocks noChangeAspect="1"/>
          </p:cNvGraphicFramePr>
          <p:nvPr/>
        </p:nvGraphicFramePr>
        <p:xfrm>
          <a:off x="1758315" y="3111500"/>
          <a:ext cx="2167255" cy="1164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" r:id="rId3" imgW="914400" imgH="482600" progId="Equation.KSEE3">
                  <p:embed/>
                </p:oleObj>
              </mc:Choice>
              <mc:Fallback>
                <p:oleObj r:id="rId3" imgW="914400" imgH="482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8315" y="3111500"/>
                        <a:ext cx="2167255" cy="11645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-2147482616"/>
          <p:cNvGraphicFramePr>
            <a:graphicFrameLocks noChangeAspect="1"/>
          </p:cNvGraphicFramePr>
          <p:nvPr/>
        </p:nvGraphicFramePr>
        <p:xfrm>
          <a:off x="1437005" y="2047875"/>
          <a:ext cx="293814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r:id="rId5" imgW="1638300" imgH="215900" progId="Equation.KSEE3">
                  <p:embed/>
                </p:oleObj>
              </mc:Choice>
              <mc:Fallback>
                <p:oleObj r:id="rId5" imgW="16383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37005" y="2047875"/>
                        <a:ext cx="2938145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616"/>
          <p:cNvGraphicFramePr>
            <a:graphicFrameLocks noChangeAspect="1"/>
          </p:cNvGraphicFramePr>
          <p:nvPr/>
        </p:nvGraphicFramePr>
        <p:xfrm>
          <a:off x="1532255" y="4366260"/>
          <a:ext cx="1030605" cy="446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r:id="rId7" imgW="508000" imgH="215900" progId="Equation.KSEE3">
                  <p:embed/>
                </p:oleObj>
              </mc:Choice>
              <mc:Fallback>
                <p:oleObj r:id="rId7" imgW="5080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32255" y="4366260"/>
                        <a:ext cx="1030605" cy="4464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-2147482616"/>
          <p:cNvGraphicFramePr>
            <a:graphicFrameLocks noChangeAspect="1"/>
          </p:cNvGraphicFramePr>
          <p:nvPr/>
        </p:nvGraphicFramePr>
        <p:xfrm>
          <a:off x="3067685" y="4899025"/>
          <a:ext cx="1798955" cy="514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r:id="rId9" imgW="812800" imgH="228600" progId="Equation.KSEE3">
                  <p:embed/>
                </p:oleObj>
              </mc:Choice>
              <mc:Fallback>
                <p:oleObj r:id="rId9" imgW="8128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67685" y="4899025"/>
                        <a:ext cx="1798955" cy="5149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-2147482616"/>
          <p:cNvGraphicFramePr>
            <a:graphicFrameLocks noChangeAspect="1"/>
          </p:cNvGraphicFramePr>
          <p:nvPr/>
        </p:nvGraphicFramePr>
        <p:xfrm>
          <a:off x="3257550" y="5414010"/>
          <a:ext cx="4525645" cy="601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r:id="rId11" imgW="2044700" imgH="266700" progId="Equation.KSEE3">
                  <p:embed/>
                </p:oleObj>
              </mc:Choice>
              <mc:Fallback>
                <p:oleObj r:id="rId11" imgW="2044700" imgH="266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57550" y="5414010"/>
                        <a:ext cx="4525645" cy="6013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behind the theory, original from the real problem</a:t>
            </a:r>
            <a:endParaRPr lang="zh-CN" altLang="zh-CN" dirty="0"/>
          </a:p>
          <a:p>
            <a:r>
              <a:rPr lang="en-US" altLang="zh-CN" dirty="0"/>
              <a:t>Action</a:t>
            </a:r>
            <a:r>
              <a:rPr lang="zh-CN" altLang="zh-CN" dirty="0"/>
              <a:t>：</a:t>
            </a:r>
            <a:r>
              <a:rPr lang="en-US" altLang="zh-CN" dirty="0"/>
              <a:t>solve problems by tools, present the results</a:t>
            </a:r>
            <a:endParaRPr lang="zh-CN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奇异值分解SVD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4712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000" dirty="0">
                <a:ea typeface="宋体" panose="02010600030101010101" pitchFamily="2" charset="-122"/>
              </a:rPr>
              <a:t>我们可以得到为奇异值分解</a:t>
            </a:r>
          </a:p>
          <a:p>
            <a:pPr marL="0" indent="0">
              <a:lnSpc>
                <a:spcPct val="150000"/>
              </a:lnSpc>
              <a:buNone/>
            </a:pPr>
            <a:endParaRPr 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P</a:t>
            </a:r>
            <a:r>
              <a:rPr lang="zh-CN" altLang="en-US" sz="2000" dirty="0">
                <a:ea typeface="宋体" panose="02010600030101010101" pitchFamily="2" charset="-122"/>
              </a:rPr>
              <a:t>为左奇异矩阵，</a:t>
            </a:r>
            <a:r>
              <a:rPr lang="en-US" altLang="zh-CN" sz="2000" dirty="0">
                <a:ea typeface="宋体" panose="02010600030101010101" pitchFamily="2" charset="-122"/>
              </a:rPr>
              <a:t>m*m</a:t>
            </a:r>
            <a:r>
              <a:rPr lang="zh-CN" altLang="zh-CN" sz="2000" dirty="0">
                <a:ea typeface="宋体" panose="02010600030101010101" pitchFamily="2" charset="-122"/>
              </a:rPr>
              <a:t>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Q</a:t>
            </a:r>
            <a:r>
              <a:rPr lang="zh-CN" altLang="zh-CN" sz="2000" dirty="0">
                <a:ea typeface="宋体" panose="02010600030101010101" pitchFamily="2" charset="-122"/>
              </a:rPr>
              <a:t>为右奇异矩阵，</a:t>
            </a:r>
            <a:r>
              <a:rPr lang="en-US" altLang="zh-CN" sz="2000" dirty="0">
                <a:ea typeface="宋体" panose="02010600030101010101" pitchFamily="2" charset="-122"/>
              </a:rPr>
              <a:t>n*n</a:t>
            </a:r>
            <a:r>
              <a:rPr lang="zh-CN" altLang="zh-CN" sz="2000" dirty="0">
                <a:ea typeface="宋体" panose="02010600030101010101" pitchFamily="2" charset="-122"/>
              </a:rPr>
              <a:t>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</a:rPr>
              <a:t>Λ对角线上的非零元素为特征值λ1, λ2, ... , λk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在推荐系统中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左奇异矩阵：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User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矩阵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右奇异矩阵：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Item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矩阵</a:t>
            </a:r>
            <a:endParaRPr 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2000" dirty="0">
              <a:ea typeface="宋体" panose="02010600030101010101" pitchFamily="2" charset="-122"/>
            </a:endParaRPr>
          </a:p>
        </p:txBody>
      </p:sp>
      <p:graphicFrame>
        <p:nvGraphicFramePr>
          <p:cNvPr id="12" name="对象 -2147482616"/>
          <p:cNvGraphicFramePr>
            <a:graphicFrameLocks noChangeAspect="1"/>
          </p:cNvGraphicFramePr>
          <p:nvPr/>
        </p:nvGraphicFramePr>
        <p:xfrm>
          <a:off x="1979613" y="2464753"/>
          <a:ext cx="1625600" cy="551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r:id="rId3" imgW="685800" imgH="228600" progId="Equation.KSEE3">
                  <p:embed/>
                </p:oleObj>
              </mc:Choice>
              <mc:Fallback>
                <p:oleObj r:id="rId3" imgW="6858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9613" y="2464753"/>
                        <a:ext cx="1625600" cy="5518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445" y="3702685"/>
            <a:ext cx="4343400" cy="1438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950" y="1430655"/>
            <a:ext cx="5153025" cy="17240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奇异值分解SVD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62100"/>
            <a:ext cx="767080" cy="10045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000" dirty="0">
                <a:ea typeface="宋体" panose="02010600030101010101" pitchFamily="2" charset="-122"/>
              </a:rPr>
              <a:t>比如，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2000" dirty="0">
              <a:ea typeface="宋体" panose="02010600030101010101" pitchFamily="2" charset="-122"/>
            </a:endParaRPr>
          </a:p>
        </p:txBody>
      </p:sp>
      <p:graphicFrame>
        <p:nvGraphicFramePr>
          <p:cNvPr id="12" name="对象 -2147482616"/>
          <p:cNvGraphicFramePr>
            <a:graphicFrameLocks noChangeAspect="1"/>
          </p:cNvGraphicFramePr>
          <p:nvPr/>
        </p:nvGraphicFramePr>
        <p:xfrm>
          <a:off x="1618615" y="1192530"/>
          <a:ext cx="1372870" cy="1373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7" r:id="rId3" imgW="723900" imgH="711200" progId="Equation.KSEE3">
                  <p:embed/>
                </p:oleObj>
              </mc:Choice>
              <mc:Fallback>
                <p:oleObj r:id="rId3" imgW="723900" imgH="711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8615" y="1192530"/>
                        <a:ext cx="1372870" cy="13735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-2147482616"/>
          <p:cNvGraphicFramePr>
            <a:graphicFrameLocks noChangeAspect="1"/>
          </p:cNvGraphicFramePr>
          <p:nvPr/>
        </p:nvGraphicFramePr>
        <p:xfrm>
          <a:off x="3629025" y="1270000"/>
          <a:ext cx="2001520" cy="1296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8" r:id="rId5" imgW="1117600" imgH="711200" progId="Equation.KSEE3">
                  <p:embed/>
                </p:oleObj>
              </mc:Choice>
              <mc:Fallback>
                <p:oleObj r:id="rId5" imgW="1117600" imgH="711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29025" y="1270000"/>
                        <a:ext cx="2001520" cy="1296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616"/>
          <p:cNvGraphicFramePr>
            <a:graphicFrameLocks noChangeAspect="1"/>
          </p:cNvGraphicFramePr>
          <p:nvPr/>
        </p:nvGraphicFramePr>
        <p:xfrm>
          <a:off x="6987223" y="1035685"/>
          <a:ext cx="4162425" cy="1296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9" r:id="rId7" imgW="2324100" imgH="711200" progId="Equation.KSEE3">
                  <p:embed/>
                </p:oleObj>
              </mc:Choice>
              <mc:Fallback>
                <p:oleObj r:id="rId7" imgW="2324100" imgH="711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87223" y="1035685"/>
                        <a:ext cx="4162425" cy="1296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Content Placeholder 2"/>
          <p:cNvSpPr txBox="1">
            <a:spLocks noGrp="1"/>
          </p:cNvSpPr>
          <p:nvPr/>
        </p:nvSpPr>
        <p:spPr>
          <a:xfrm>
            <a:off x="5793740" y="1270000"/>
            <a:ext cx="1031240" cy="20885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特征向量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特征值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6" name="对象 -2147482616"/>
          <p:cNvGraphicFramePr>
            <a:graphicFrameLocks noChangeAspect="1"/>
          </p:cNvGraphicFramePr>
          <p:nvPr/>
        </p:nvGraphicFramePr>
        <p:xfrm>
          <a:off x="6868161" y="2332038"/>
          <a:ext cx="4640580" cy="41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0" r:id="rId9" imgW="2590800" imgH="228600" progId="Equation.KSEE3">
                  <p:embed/>
                </p:oleObj>
              </mc:Choice>
              <mc:Fallback>
                <p:oleObj r:id="rId9" imgW="25908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68161" y="2332038"/>
                        <a:ext cx="4640580" cy="4171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-2147482616"/>
          <p:cNvGraphicFramePr>
            <a:graphicFrameLocks noChangeAspect="1"/>
          </p:cNvGraphicFramePr>
          <p:nvPr/>
        </p:nvGraphicFramePr>
        <p:xfrm>
          <a:off x="3629025" y="3076258"/>
          <a:ext cx="1592580" cy="833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" r:id="rId11" imgW="889000" imgH="457200" progId="Equation.KSEE3">
                  <p:embed/>
                </p:oleObj>
              </mc:Choice>
              <mc:Fallback>
                <p:oleObj r:id="rId11" imgW="889000" imgH="457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29025" y="3076258"/>
                        <a:ext cx="1592580" cy="8337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-2147482616"/>
          <p:cNvGraphicFramePr>
            <a:graphicFrameLocks noChangeAspect="1"/>
          </p:cNvGraphicFramePr>
          <p:nvPr/>
        </p:nvGraphicFramePr>
        <p:xfrm>
          <a:off x="6879273" y="2867978"/>
          <a:ext cx="3980815" cy="833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2" r:id="rId13" imgW="2222500" imgH="457200" progId="Equation.KSEE3">
                  <p:embed/>
                </p:oleObj>
              </mc:Choice>
              <mc:Fallback>
                <p:oleObj r:id="rId13" imgW="2222500" imgH="457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79273" y="2867978"/>
                        <a:ext cx="3980815" cy="8337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-2147482616"/>
          <p:cNvGraphicFramePr>
            <a:graphicFrameLocks noChangeAspect="1"/>
          </p:cNvGraphicFramePr>
          <p:nvPr/>
        </p:nvGraphicFramePr>
        <p:xfrm>
          <a:off x="7266624" y="3847148"/>
          <a:ext cx="3843655" cy="394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3" r:id="rId15" imgW="2145665" imgH="215900" progId="Equation.KSEE3">
                  <p:embed/>
                </p:oleObj>
              </mc:Choice>
              <mc:Fallback>
                <p:oleObj r:id="rId15" imgW="2145665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66624" y="3847148"/>
                        <a:ext cx="3843655" cy="3943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ntent Placeholder 2"/>
          <p:cNvSpPr txBox="1">
            <a:spLocks noGrp="1"/>
          </p:cNvSpPr>
          <p:nvPr/>
        </p:nvSpPr>
        <p:spPr>
          <a:xfrm>
            <a:off x="5819140" y="3000375"/>
            <a:ext cx="1031240" cy="20885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特征向量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98515" y="3747770"/>
            <a:ext cx="775970" cy="505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特征值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20" name="对象 -2147482616"/>
          <p:cNvGraphicFramePr>
            <a:graphicFrameLocks noChangeAspect="1"/>
          </p:cNvGraphicFramePr>
          <p:nvPr/>
        </p:nvGraphicFramePr>
        <p:xfrm>
          <a:off x="5478145" y="4538346"/>
          <a:ext cx="2616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4" r:id="rId17" imgW="1459865" imgH="254000" progId="Equation.KSEE3">
                  <p:embed/>
                </p:oleObj>
              </mc:Choice>
              <mc:Fallback>
                <p:oleObj r:id="rId17" imgW="1459865" imgH="254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478145" y="4538346"/>
                        <a:ext cx="2616200" cy="463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-2147482616"/>
          <p:cNvGraphicFramePr>
            <a:graphicFrameLocks noChangeAspect="1"/>
          </p:cNvGraphicFramePr>
          <p:nvPr/>
        </p:nvGraphicFramePr>
        <p:xfrm>
          <a:off x="8509318" y="4538346"/>
          <a:ext cx="26638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5" r:id="rId19" imgW="1485900" imgH="254000" progId="Equation.KSEE3">
                  <p:embed/>
                </p:oleObj>
              </mc:Choice>
              <mc:Fallback>
                <p:oleObj r:id="rId19" imgW="1485900" imgH="254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509318" y="4538346"/>
                        <a:ext cx="2663825" cy="463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Content Placeholder 2"/>
          <p:cNvSpPr txBox="1">
            <a:spLocks noGrp="1"/>
          </p:cNvSpPr>
          <p:nvPr/>
        </p:nvSpPr>
        <p:spPr>
          <a:xfrm>
            <a:off x="915670" y="4667885"/>
            <a:ext cx="2076450" cy="10045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000" dirty="0">
                <a:ea typeface="宋体" panose="02010600030101010101" pitchFamily="2" charset="-122"/>
              </a:rPr>
              <a:t>代入求得：</a:t>
            </a:r>
          </a:p>
          <a:p>
            <a:pPr marL="0" indent="0">
              <a:lnSpc>
                <a:spcPct val="150000"/>
              </a:lnSpc>
              <a:buNone/>
            </a:pPr>
            <a:endParaRPr 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2000" dirty="0">
              <a:ea typeface="宋体" panose="02010600030101010101" pitchFamily="2" charset="-122"/>
            </a:endParaRPr>
          </a:p>
        </p:txBody>
      </p:sp>
      <p:graphicFrame>
        <p:nvGraphicFramePr>
          <p:cNvPr id="28" name="对象 -2147482616"/>
          <p:cNvGraphicFramePr>
            <a:graphicFrameLocks noChangeAspect="1"/>
          </p:cNvGraphicFramePr>
          <p:nvPr/>
        </p:nvGraphicFramePr>
        <p:xfrm>
          <a:off x="1618615" y="5401945"/>
          <a:ext cx="7193280" cy="921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6" r:id="rId21" imgW="5651500" imgH="711200" progId="Equation.KSEE3">
                  <p:embed/>
                </p:oleObj>
              </mc:Choice>
              <mc:Fallback>
                <p:oleObj r:id="rId21" imgW="5651500" imgH="711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618615" y="5401945"/>
                        <a:ext cx="7193280" cy="9213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奇异值分解SVD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Content Placeholder 2"/>
          <p:cNvSpPr txBox="1">
            <a:spLocks noGrp="1"/>
          </p:cNvSpPr>
          <p:nvPr/>
        </p:nvSpPr>
        <p:spPr>
          <a:xfrm>
            <a:off x="1019175" y="2416175"/>
            <a:ext cx="5241925" cy="28238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000" dirty="0">
                <a:ea typeface="宋体" panose="02010600030101010101" pitchFamily="2" charset="-122"/>
              </a:rPr>
              <a:t>奇异值分解：</a:t>
            </a:r>
          </a:p>
          <a:p>
            <a:pPr marL="0" indent="0">
              <a:lnSpc>
                <a:spcPct val="150000"/>
              </a:lnSpc>
              <a:buNone/>
            </a:pPr>
            <a:endParaRPr 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λ1为特征值，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p1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为左奇异矩阵的特征向量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q1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为右奇异矩阵的特征向量</a:t>
            </a:r>
          </a:p>
          <a:p>
            <a:pPr marL="0" indent="0">
              <a:lnSpc>
                <a:spcPct val="150000"/>
              </a:lnSpc>
              <a:buNone/>
            </a:pPr>
            <a:endParaRPr 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2000" dirty="0">
              <a:ea typeface="宋体" panose="02010600030101010101" pitchFamily="2" charset="-122"/>
            </a:endParaRPr>
          </a:p>
        </p:txBody>
      </p:sp>
      <p:graphicFrame>
        <p:nvGraphicFramePr>
          <p:cNvPr id="26" name="对象 -2147482616"/>
          <p:cNvGraphicFramePr>
            <a:graphicFrameLocks noChangeAspect="1"/>
          </p:cNvGraphicFramePr>
          <p:nvPr/>
        </p:nvGraphicFramePr>
        <p:xfrm>
          <a:off x="1037908" y="3174683"/>
          <a:ext cx="4022725" cy="466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r:id="rId3" imgW="2120900" imgH="241300" progId="Equation.KSEE3">
                  <p:embed/>
                </p:oleObj>
              </mc:Choice>
              <mc:Fallback>
                <p:oleObj r:id="rId3" imgW="21209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7908" y="3174683"/>
                        <a:ext cx="4022725" cy="4660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-2147482616"/>
          <p:cNvGraphicFramePr>
            <a:graphicFrameLocks noChangeAspect="1"/>
          </p:cNvGraphicFramePr>
          <p:nvPr/>
        </p:nvGraphicFramePr>
        <p:xfrm>
          <a:off x="1019175" y="1361440"/>
          <a:ext cx="7193280" cy="921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r:id="rId5" imgW="5651500" imgH="711200" progId="Equation.KSEE3">
                  <p:embed/>
                </p:oleObj>
              </mc:Choice>
              <mc:Fallback>
                <p:oleObj r:id="rId5" imgW="5651500" imgH="711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9175" y="1361440"/>
                        <a:ext cx="7193280" cy="9213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奇异值分解SVD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08355" y="1671320"/>
            <a:ext cx="88684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5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from scipy.linalg import svd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5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import numpy as np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5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from scipy.linalg import svd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5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A = np.array([[1,2],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5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	    [1,1],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5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	    [0,0]])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5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p,s,q = svd(A,full_matrices=False)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5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print('P=', p)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5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print('S=', s)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5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print('Q=', q)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155" y="3414395"/>
            <a:ext cx="2400300" cy="1247775"/>
          </a:xfrm>
          <a:prstGeom prst="rect">
            <a:avLst/>
          </a:prstGeom>
        </p:spPr>
      </p:pic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4509770" y="1671320"/>
          <a:ext cx="7193280" cy="921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r:id="rId4" imgW="5651500" imgH="711200" progId="Equation.KSEE3">
                  <p:embed/>
                </p:oleObj>
              </mc:Choice>
              <mc:Fallback>
                <p:oleObj r:id="rId4" imgW="5651500" imgH="711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09770" y="1671320"/>
                        <a:ext cx="7193280" cy="9213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下箭头 4"/>
          <p:cNvSpPr/>
          <p:nvPr/>
        </p:nvSpPr>
        <p:spPr>
          <a:xfrm rot="16200000">
            <a:off x="4915535" y="390604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奇异值分解SVD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88684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如何理解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SVD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的作用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对于特征值矩阵，我们如果只包括某部分特征值，结果会怎样？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矩阵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A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：大小为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1440*1080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的图片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Step1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，将图片转换为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矩阵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Step2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，对矩阵进行奇异值分解，得到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p,s,q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Step3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，包括特征值矩阵中的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K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个最大特征值，其余特征值设置为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0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Step4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，通过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p,s',q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得到新的矩阵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A'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，对比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A'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的差别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奇异值分解SVD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199515"/>
            <a:ext cx="9103995" cy="55530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如何理解矩阵分解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from scipy.linalg import svd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import matplotlib.pyplot as plt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取前k个特征，对图像进行还原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def get_image_feature(s, k):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	# 对于S，只保留前K个特征值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	s_temp = np.zeros(s.shape[0])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	s_temp[0:k] = s[0:k]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	s = s_temp * np.identity(s.shape[0])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	# 用新的s_temp，以及p,q重构A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	temp = np.dot(p,s)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	temp = np.dot(temp,q)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	plt.imshow(temp, cmap=plt.cm.gray, interpolation='nearest')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	plt.show()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41975" y="1407160"/>
            <a:ext cx="6521450" cy="34137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加载256色图片</a:t>
            </a:r>
            <a:endParaRPr lang="zh-CN" altLang="zh-CN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image = Image.open('./256.bmp') </a:t>
            </a:r>
            <a:endParaRPr lang="zh-CN" altLang="zh-CN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 = np.array(image)</a:t>
            </a:r>
            <a:endParaRPr lang="zh-CN" altLang="zh-CN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显示原图像</a:t>
            </a:r>
            <a:endParaRPr lang="zh-CN" altLang="zh-CN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plt.imshow(A, cmap=plt.cm.gray, interpolation='nearest')</a:t>
            </a:r>
            <a:endParaRPr lang="zh-CN" altLang="zh-CN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plt.show()</a:t>
            </a:r>
            <a:endParaRPr lang="zh-CN" altLang="zh-CN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对图像矩阵A进行奇异值分解，得到p,s,q</a:t>
            </a:r>
            <a:endParaRPr lang="zh-CN" altLang="zh-CN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p,s,q = svd(A, full_matrices=False)</a:t>
            </a:r>
            <a:endParaRPr lang="zh-CN" altLang="zh-CN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取前k个特征，对图像进行还原</a:t>
            </a:r>
            <a:endParaRPr lang="zh-CN" altLang="zh-CN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get_image_feature(s, 5)</a:t>
            </a:r>
            <a:endParaRPr lang="zh-CN" altLang="zh-CN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get_image_feature(s, 50)</a:t>
            </a:r>
            <a:endParaRPr lang="zh-CN" altLang="zh-CN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get_image_feature(s, 500)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奇异值分解SVD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90" y="1692910"/>
            <a:ext cx="2956560" cy="34429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5495" y="1725930"/>
            <a:ext cx="2800350" cy="3409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0" y="1758950"/>
            <a:ext cx="2726690" cy="33445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3685" y="1758950"/>
            <a:ext cx="2866390" cy="3394075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 noGrp="1"/>
          </p:cNvSpPr>
          <p:nvPr/>
        </p:nvSpPr>
        <p:spPr>
          <a:xfrm>
            <a:off x="1346200" y="5103495"/>
            <a:ext cx="1446530" cy="6413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原始图片</a:t>
            </a:r>
          </a:p>
        </p:txBody>
      </p:sp>
      <p:sp>
        <p:nvSpPr>
          <p:cNvPr id="7" name="Content Placeholder 2"/>
          <p:cNvSpPr txBox="1">
            <a:spLocks noGrp="1"/>
          </p:cNvSpPr>
          <p:nvPr/>
        </p:nvSpPr>
        <p:spPr>
          <a:xfrm>
            <a:off x="4500880" y="5103495"/>
            <a:ext cx="1446530" cy="6413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k=5</a:t>
            </a:r>
            <a:endParaRPr lang="zh-CN" sz="1600" dirty="0">
              <a:ea typeface="宋体" panose="02010600030101010101" pitchFamily="2" charset="-122"/>
            </a:endParaRPr>
          </a:p>
        </p:txBody>
      </p:sp>
      <p:sp>
        <p:nvSpPr>
          <p:cNvPr id="8" name="Content Placeholder 2"/>
          <p:cNvSpPr txBox="1">
            <a:spLocks noGrp="1"/>
          </p:cNvSpPr>
          <p:nvPr/>
        </p:nvSpPr>
        <p:spPr>
          <a:xfrm>
            <a:off x="7479030" y="5103495"/>
            <a:ext cx="1446530" cy="6413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k=50</a:t>
            </a:r>
            <a:endParaRPr lang="zh-CN" sz="1600" dirty="0">
              <a:ea typeface="宋体" panose="02010600030101010101" pitchFamily="2" charset="-122"/>
            </a:endParaRPr>
          </a:p>
        </p:txBody>
      </p:sp>
      <p:sp>
        <p:nvSpPr>
          <p:cNvPr id="9" name="Content Placeholder 2"/>
          <p:cNvSpPr txBox="1">
            <a:spLocks noGrp="1"/>
          </p:cNvSpPr>
          <p:nvPr/>
        </p:nvSpPr>
        <p:spPr>
          <a:xfrm>
            <a:off x="10426700" y="5133975"/>
            <a:ext cx="1446530" cy="6413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k=500</a:t>
            </a:r>
            <a:endParaRPr lang="zh-CN" sz="1600" dirty="0">
              <a:ea typeface="宋体" panose="02010600030101010101" pitchFamily="2" charset="-122"/>
            </a:endParaRPr>
          </a:p>
        </p:txBody>
      </p:sp>
      <p:sp>
        <p:nvSpPr>
          <p:cNvPr id="10" name="Content Placeholder 2"/>
          <p:cNvSpPr txBox="1">
            <a:spLocks noGrp="1"/>
          </p:cNvSpPr>
          <p:nvPr/>
        </p:nvSpPr>
        <p:spPr>
          <a:xfrm>
            <a:off x="894080" y="5572760"/>
            <a:ext cx="8632825" cy="1259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少量的信息（比如</a:t>
            </a:r>
            <a:r>
              <a:rPr lang="en-US" altLang="zh-CN" sz="1800" dirty="0">
                <a:ea typeface="宋体" panose="02010600030101010101" pitchFamily="2" charset="-122"/>
              </a:rPr>
              <a:t>10%</a:t>
            </a:r>
            <a:r>
              <a:rPr lang="zh-CN" altLang="en-US" sz="1800" dirty="0">
                <a:ea typeface="宋体" panose="02010600030101010101" pitchFamily="2" charset="-122"/>
              </a:rPr>
              <a:t>）</a:t>
            </a:r>
            <a:r>
              <a:rPr lang="zh-CN" sz="1800" dirty="0">
                <a:ea typeface="宋体" panose="02010600030101010101" pitchFamily="2" charset="-122"/>
              </a:rPr>
              <a:t>，可以还原大部分图像</a:t>
            </a:r>
            <a:r>
              <a:rPr lang="zh-CN" altLang="en-US" sz="1800" dirty="0">
                <a:ea typeface="宋体" panose="02010600030101010101" pitchFamily="2" charset="-122"/>
              </a:rPr>
              <a:t>信息（比如</a:t>
            </a:r>
            <a:r>
              <a:rPr lang="en-US" altLang="zh-CN" sz="1800" dirty="0">
                <a:ea typeface="宋体" panose="02010600030101010101" pitchFamily="2" charset="-122"/>
              </a:rPr>
              <a:t>99%</a:t>
            </a:r>
            <a:r>
              <a:rPr lang="zh-CN" altLang="en-US" sz="1800" dirty="0">
                <a:ea typeface="宋体" panose="02010600030101010101" pitchFamily="2" charset="-122"/>
              </a:rPr>
              <a:t>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当</a:t>
            </a:r>
            <a:r>
              <a:rPr lang="en-US" altLang="zh-CN" sz="1800" dirty="0">
                <a:ea typeface="宋体" panose="02010600030101010101" pitchFamily="2" charset="-122"/>
              </a:rPr>
              <a:t>K=50</a:t>
            </a:r>
            <a:r>
              <a:rPr lang="zh-CN" altLang="zh-CN" sz="1800" dirty="0">
                <a:ea typeface="宋体" panose="02010600030101010101" pitchFamily="2" charset="-122"/>
              </a:rPr>
              <a:t>时，我们只需要保存 </a:t>
            </a:r>
            <a:r>
              <a:rPr lang="en-US" altLang="zh-CN" sz="1800" dirty="0">
                <a:ea typeface="宋体" panose="02010600030101010101" pitchFamily="2" charset="-122"/>
              </a:rPr>
              <a:t>(1440+1+1080)*50=126050</a:t>
            </a:r>
            <a:r>
              <a:rPr lang="zh-CN" altLang="zh-CN" sz="1800" dirty="0">
                <a:ea typeface="宋体" panose="02010600030101010101" pitchFamily="2" charset="-122"/>
              </a:rPr>
              <a:t>个元素，占比</a:t>
            </a:r>
            <a:r>
              <a:rPr lang="en-US" altLang="zh-CN" sz="1800" dirty="0">
                <a:ea typeface="宋体" panose="02010600030101010101" pitchFamily="2" charset="-122"/>
              </a:rPr>
              <a:t>126050/(1440*1080)=8%</a:t>
            </a:r>
            <a:endParaRPr lang="zh-CN" sz="1800" dirty="0">
              <a:ea typeface="宋体" panose="02010600030101010101" pitchFamily="2" charset="-122"/>
            </a:endParaRPr>
          </a:p>
        </p:txBody>
      </p:sp>
      <p:graphicFrame>
        <p:nvGraphicFramePr>
          <p:cNvPr id="26" name="对象 -2147482616"/>
          <p:cNvGraphicFramePr>
            <a:graphicFrameLocks noChangeAspect="1"/>
          </p:cNvGraphicFramePr>
          <p:nvPr/>
        </p:nvGraphicFramePr>
        <p:xfrm>
          <a:off x="893763" y="1226503"/>
          <a:ext cx="4022725" cy="466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r:id="rId9" imgW="2120900" imgH="241300" progId="Equation.KSEE3">
                  <p:embed/>
                </p:oleObj>
              </mc:Choice>
              <mc:Fallback>
                <p:oleObj r:id="rId9" imgW="21209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3763" y="1226503"/>
                        <a:ext cx="4022725" cy="4660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传统SVD在推荐系统中的应用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97216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user-item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评分问题，转化为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SVD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矩阵分解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如果我们想要看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user2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对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item3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评分，可以得到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4=-0.46*16.47*(-0.29)+(-0.30)*6.21*(-0.38)+(-0.65)*4.40*(-0.13)+0.28*2.90*0.87+0.02*1.58*(-0.03)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A中各元素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=user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行向量，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列向量，奇异值的加权内积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0" y="1087120"/>
            <a:ext cx="4343400" cy="1438275"/>
          </a:xfrm>
          <a:prstGeom prst="rect">
            <a:avLst/>
          </a:prstGeom>
        </p:spPr>
      </p:pic>
      <p:graphicFrame>
        <p:nvGraphicFramePr>
          <p:cNvPr id="28" name="对象 -2147482616"/>
          <p:cNvGraphicFramePr>
            <a:graphicFrameLocks noChangeAspect="1"/>
          </p:cNvGraphicFramePr>
          <p:nvPr/>
        </p:nvGraphicFramePr>
        <p:xfrm>
          <a:off x="837565" y="2780665"/>
          <a:ext cx="10516870" cy="163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r:id="rId6" imgW="9003665" imgH="1371600" progId="Equation.KSEE3">
                  <p:embed/>
                </p:oleObj>
              </mc:Choice>
              <mc:Fallback>
                <p:oleObj r:id="rId6" imgW="9003665" imgH="1371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7565" y="2780665"/>
                        <a:ext cx="10516870" cy="16313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336675" y="3044825"/>
            <a:ext cx="304800" cy="26543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58390" y="2994025"/>
            <a:ext cx="3539490" cy="36703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46590" y="2847340"/>
            <a:ext cx="540385" cy="1434465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6" name="椭圆 5"/>
          <p:cNvSpPr/>
          <p:nvPr/>
        </p:nvSpPr>
        <p:spPr>
          <a:xfrm rot="1680000">
            <a:off x="5683885" y="3167777"/>
            <a:ext cx="2922905" cy="556736"/>
          </a:xfrm>
          <a:prstGeom prst="ellipse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传统SVD在推荐系统中的应用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37565" y="2968625"/>
            <a:ext cx="10972165" cy="16503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实际上，我们发现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user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矩阵的最后一列是没有用到的，而且我们还可以使用更少的特征，比如特征个数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=2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得到近似解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A'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8" name="对象 -2147482616"/>
          <p:cNvGraphicFramePr>
            <a:graphicFrameLocks noChangeAspect="1"/>
          </p:cNvGraphicFramePr>
          <p:nvPr/>
        </p:nvGraphicFramePr>
        <p:xfrm>
          <a:off x="837565" y="1228090"/>
          <a:ext cx="10516870" cy="163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r:id="rId5" imgW="9003665" imgH="1371600" progId="Equation.KSEE3">
                  <p:embed/>
                </p:oleObj>
              </mc:Choice>
              <mc:Fallback>
                <p:oleObj r:id="rId5" imgW="9003665" imgH="1371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7565" y="1228090"/>
                        <a:ext cx="10516870" cy="16313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359025" y="1228090"/>
            <a:ext cx="1120775" cy="1631315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37885" y="1228090"/>
            <a:ext cx="963930" cy="53340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66760" y="1397635"/>
            <a:ext cx="2987675" cy="49149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11" name="对象 -2147482616"/>
          <p:cNvGraphicFramePr>
            <a:graphicFrameLocks noChangeAspect="1"/>
          </p:cNvGraphicFramePr>
          <p:nvPr/>
        </p:nvGraphicFramePr>
        <p:xfrm>
          <a:off x="1103313" y="4284980"/>
          <a:ext cx="8041005" cy="163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8" r:id="rId7" imgW="6883400" imgH="1371600" progId="Equation.KSEE3">
                  <p:embed/>
                </p:oleObj>
              </mc:Choice>
              <mc:Fallback>
                <p:oleObj r:id="rId7" imgW="6883400" imgH="1371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03313" y="4284980"/>
                        <a:ext cx="8041005" cy="16313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传统SVD在推荐系统中的应用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88684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传统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SVD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在推荐系统中的应用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我们可以通过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k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来对矩阵降维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第i个用户对第j个物品的评分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完整的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SVD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，可以将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无损的分解成为三个矩阵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为了简化矩阵分解，我们可以使用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，远小于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min(m,n)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，对矩阵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近似还原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0" name="对象 -2147482616"/>
          <p:cNvGraphicFramePr>
            <a:graphicFrameLocks noChangeAspect="1"/>
          </p:cNvGraphicFramePr>
          <p:nvPr/>
        </p:nvGraphicFramePr>
        <p:xfrm>
          <a:off x="4408170" y="2270761"/>
          <a:ext cx="2435860" cy="440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r:id="rId5" imgW="1358900" imgH="241300" progId="Equation.KSEE3">
                  <p:embed/>
                </p:oleObj>
              </mc:Choice>
              <mc:Fallback>
                <p:oleObj r:id="rId5" imgW="13589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08170" y="2270761"/>
                        <a:ext cx="2435860" cy="4406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-2147482616"/>
          <p:cNvGraphicFramePr>
            <a:graphicFrameLocks noChangeAspect="1"/>
          </p:cNvGraphicFramePr>
          <p:nvPr/>
        </p:nvGraphicFramePr>
        <p:xfrm>
          <a:off x="4418330" y="2818448"/>
          <a:ext cx="1275080" cy="464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" r:id="rId7" imgW="711200" imgH="254000" progId="Equation.KSEE3">
                  <p:embed/>
                </p:oleObj>
              </mc:Choice>
              <mc:Fallback>
                <p:oleObj r:id="rId7" imgW="711200" imgH="254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18330" y="2818448"/>
                        <a:ext cx="1275080" cy="4641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Content Placeholder 2"/>
          <p:cNvSpPr txBox="1">
            <a:spLocks noGrp="1"/>
          </p:cNvSpPr>
          <p:nvPr/>
        </p:nvSpPr>
        <p:spPr>
          <a:xfrm>
            <a:off x="2804795" y="4923155"/>
            <a:ext cx="6362700" cy="5930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000" dirty="0">
                <a:ea typeface="宋体" panose="02010600030101010101" pitchFamily="2" charset="-122"/>
              </a:rPr>
              <a:t>看起来完美，但忽略了一个重要的问题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2000" dirty="0">
              <a:ea typeface="宋体" panose="02010600030101010101" pitchFamily="2" charset="-122"/>
            </a:endParaRPr>
          </a:p>
        </p:txBody>
      </p:sp>
      <p:sp>
        <p:nvSpPr>
          <p:cNvPr id="5" name="下箭头 4"/>
          <p:cNvSpPr/>
          <p:nvPr/>
        </p:nvSpPr>
        <p:spPr>
          <a:xfrm rot="21420000">
            <a:off x="4679950" y="445468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/>
      <p:bldP spid="5" grpId="0" bldLvl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学习方法</a:t>
            </a:r>
            <a:endParaRPr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41440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600" dirty="0"/>
              <a:t>TIPS</a:t>
            </a:r>
            <a:r>
              <a:rPr lang="zh-CN" altLang="en-US" sz="2600" dirty="0">
                <a:ea typeface="宋体" panose="02010600030101010101" pitchFamily="2" charset="-122"/>
              </a:rPr>
              <a:t>：思考工程中的解决方案</a:t>
            </a:r>
          </a:p>
          <a:p>
            <a:pPr>
              <a:lnSpc>
                <a:spcPct val="150000"/>
              </a:lnSpc>
            </a:pPr>
            <a:r>
              <a:rPr lang="zh-CN" altLang="zh-CN" sz="2600" dirty="0">
                <a:ea typeface="宋体" panose="02010600030101010101" pitchFamily="2" charset="-122"/>
              </a:rPr>
              <a:t>很多事物之间都有相关性</a:t>
            </a:r>
          </a:p>
          <a:p>
            <a:pPr>
              <a:lnSpc>
                <a:spcPct val="150000"/>
              </a:lnSpc>
            </a:pPr>
            <a:r>
              <a:rPr lang="zh-CN" altLang="zh-CN" sz="2600" dirty="0">
                <a:ea typeface="宋体" panose="02010600030101010101" pitchFamily="2" charset="-122"/>
              </a:rPr>
              <a:t>实践出来，你会收获更多</a:t>
            </a:r>
          </a:p>
          <a:p>
            <a:pPr>
              <a:lnSpc>
                <a:spcPct val="150000"/>
              </a:lnSpc>
            </a:pPr>
            <a:r>
              <a:rPr lang="zh-CN" altLang="zh-CN" sz="2600" dirty="0">
                <a:ea typeface="宋体" panose="02010600030101010101" pitchFamily="2" charset="-122"/>
              </a:rPr>
              <a:t>简单的原理可以解决大部分问题，个性化的部分需要更复杂的运算</a:t>
            </a:r>
          </a:p>
          <a:p>
            <a:pPr>
              <a:lnSpc>
                <a:spcPct val="150000"/>
              </a:lnSpc>
            </a:pPr>
            <a:r>
              <a:rPr lang="zh-CN" altLang="zh-CN" sz="2600" dirty="0">
                <a:ea typeface="宋体" panose="02010600030101010101" pitchFamily="2" charset="-122"/>
              </a:rPr>
              <a:t>工程中需要考虑泛化能力，使用更多的特征，更高维度的计算框架</a:t>
            </a:r>
          </a:p>
          <a:p>
            <a:pPr>
              <a:lnSpc>
                <a:spcPct val="150000"/>
              </a:lnSpc>
            </a:pPr>
            <a:r>
              <a:rPr lang="zh-CN" altLang="zh-CN" sz="2600" dirty="0">
                <a:ea typeface="宋体" panose="02010600030101010101" pitchFamily="2" charset="-122"/>
              </a:rPr>
              <a:t>本地设备受到局限时，如何使用云端工具加速运行</a:t>
            </a:r>
            <a:endParaRPr lang="zh-CN" altLang="zh-CN" sz="26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zh-CN" sz="2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传统SVD在推荐系统中的应用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566545"/>
            <a:ext cx="8868410" cy="23672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传统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SVD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在使用上的局限：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SVD分解要求矩阵是稠密的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=&gt;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矩阵中的元素不能有缺失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所以，类似于数据清洗，我们需要先对矩阵中的缺失元素进行补全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先有鸡，还是先有蛋。实际上传统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SVD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更适合做降维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3760" y="4340860"/>
            <a:ext cx="6649720" cy="1336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存在的问题：</a:t>
            </a:r>
            <a:endParaRPr lang="zh-CN" altLang="zh-CN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矩阵往往是稀疏的，大量缺失值 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计算量大</a:t>
            </a: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填充方式简单粗暴 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噪音大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下箭头 4"/>
          <p:cNvSpPr/>
          <p:nvPr/>
        </p:nvSpPr>
        <p:spPr>
          <a:xfrm rot="21420000">
            <a:off x="4414520" y="386984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5" grpId="0" bldLvl="0" animBg="1"/>
      <p:bldP spid="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FunkSVD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566545"/>
            <a:ext cx="10323830" cy="23672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FunkSVD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算法思想：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我们需要设置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k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，来对矩阵近似求解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矩阵补全以后，再预测，实际上噪音大。矩阵分解之后的还原，只需要关注与原来矩阵中有值的位置进行对比即可，不需要对所有元素进行对比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3760" y="4340860"/>
            <a:ext cx="8783320" cy="175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解决思路：</a:t>
            </a:r>
            <a:endParaRPr lang="zh-CN" altLang="zh-CN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避开稀疏问题，而且只用两个矩阵进行相乘</a:t>
            </a: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损失函数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=P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Q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矩阵乘积得到的评分，与实际用户评分之差</a:t>
            </a: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让损失函数最小化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=&gt; </a:t>
            </a:r>
            <a:r>
              <a:rPr kumimoji="0" lang="zh-CN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最优化问题</a:t>
            </a:r>
          </a:p>
        </p:txBody>
      </p:sp>
      <p:sp>
        <p:nvSpPr>
          <p:cNvPr id="5" name="下箭头 4"/>
          <p:cNvSpPr/>
          <p:nvPr/>
        </p:nvSpPr>
        <p:spPr>
          <a:xfrm rot="21420000">
            <a:off x="4414520" y="386984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20" name="对象 -2147482616"/>
          <p:cNvGraphicFramePr>
            <a:graphicFrameLocks noChangeAspect="1"/>
          </p:cNvGraphicFramePr>
          <p:nvPr/>
        </p:nvGraphicFramePr>
        <p:xfrm>
          <a:off x="5776913" y="4789171"/>
          <a:ext cx="1821815" cy="440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r:id="rId5" imgW="1016000" imgH="241300" progId="Equation.KSEE3">
                  <p:embed/>
                </p:oleObj>
              </mc:Choice>
              <mc:Fallback>
                <p:oleObj r:id="rId5" imgW="10160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76913" y="4789171"/>
                        <a:ext cx="1821815" cy="4406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5" grpId="0" bldLvl="0" animBg="1"/>
      <p:bldP spid="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FunkSVD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566545"/>
            <a:ext cx="10323830" cy="23672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FunkSVD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算法思想：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最小化损失函数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为了防止过拟合，增加正则项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3760" y="4417060"/>
            <a:ext cx="8783320" cy="175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Step1</a:t>
            </a: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通过梯度下降法，求解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Q</a:t>
            </a: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使得损失函数最小化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Step2</a:t>
            </a: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，通过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Q</a:t>
            </a: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将矩阵补全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Step3</a:t>
            </a: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，针对某个用户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，查找之前值缺失的位置，按照补全值从大到小进行推荐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kumimoji="0" lang="zh-CN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1868171" y="3324226"/>
          <a:ext cx="5219700" cy="824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r:id="rId5" imgW="2527300" imgH="393700" progId="Equation.KSEE3">
                  <p:embed/>
                </p:oleObj>
              </mc:Choice>
              <mc:Fallback>
                <p:oleObj r:id="rId5" imgW="2527300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8171" y="3324226"/>
                        <a:ext cx="5219700" cy="8242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3004503" y="1962786"/>
          <a:ext cx="2019935" cy="824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r:id="rId7" imgW="977900" imgH="393700" progId="Equation.KSEE3">
                  <p:embed/>
                </p:oleObj>
              </mc:Choice>
              <mc:Fallback>
                <p:oleObj r:id="rId7" imgW="977900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04503" y="1962786"/>
                        <a:ext cx="2019935" cy="8242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下箭头 10"/>
          <p:cNvSpPr/>
          <p:nvPr/>
        </p:nvSpPr>
        <p:spPr>
          <a:xfrm>
            <a:off x="4128135" y="406669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11" grpId="0" bldLvl="0" animBg="1"/>
      <p:bldP spid="11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BiasSVD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261745"/>
            <a:ext cx="10323830" cy="23672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BiasSVD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算法原理：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用户有自己的偏好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(Bias)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，比如乐观的用户打分偏高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商品也有自己的偏好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(Bias)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，比如质量好的商品，打分偏高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将与个性化无关的部分，设置为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偏好(Bias)部分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优化目标函数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在迭代过程中，bi,bj的初始值可以设置为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向量，然后进行迭代：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最终得到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Q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-2147482616"/>
          <p:cNvGraphicFramePr>
            <a:graphicFrameLocks noChangeAspect="1"/>
          </p:cNvGraphicFramePr>
          <p:nvPr/>
        </p:nvGraphicFramePr>
        <p:xfrm>
          <a:off x="4150678" y="3404236"/>
          <a:ext cx="1915795" cy="505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" r:id="rId5" imgW="927100" imgH="241300" progId="Equation.KSEE3">
                  <p:embed/>
                </p:oleObj>
              </mc:Choice>
              <mc:Fallback>
                <p:oleObj r:id="rId5" imgW="9271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0678" y="3404236"/>
                        <a:ext cx="1915795" cy="5054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2681605" y="3893820"/>
          <a:ext cx="7637780" cy="749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9" r:id="rId7" imgW="4063365" imgH="393700" progId="Equation.KSEE3">
                  <p:embed/>
                </p:oleObj>
              </mc:Choice>
              <mc:Fallback>
                <p:oleObj r:id="rId7" imgW="4063365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81605" y="3893820"/>
                        <a:ext cx="7637780" cy="7499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7087235" y="2790825"/>
            <a:ext cx="4228465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μ：所有记录的整体平均数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bi</a:t>
            </a:r>
            <a:r>
              <a:rPr kumimoji="0" lang="zh-CN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：用户偏好（自身属性，与商品无关）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bj</a:t>
            </a:r>
            <a:r>
              <a:rPr kumimoji="0" lang="zh-CN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：商品偏好（自身属性，与用户无关）</a:t>
            </a:r>
          </a:p>
        </p:txBody>
      </p:sp>
      <p:sp>
        <p:nvSpPr>
          <p:cNvPr id="14" name="下箭头 13"/>
          <p:cNvSpPr/>
          <p:nvPr/>
        </p:nvSpPr>
        <p:spPr>
          <a:xfrm rot="15900000">
            <a:off x="6334125" y="337772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2" name="对象 -2147482616"/>
          <p:cNvGraphicFramePr>
            <a:graphicFrameLocks noChangeAspect="1"/>
          </p:cNvGraphicFramePr>
          <p:nvPr/>
        </p:nvGraphicFramePr>
        <p:xfrm>
          <a:off x="3100705" y="4973320"/>
          <a:ext cx="3769995" cy="828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0" r:id="rId9" imgW="2463165" imgH="533400" progId="Equation.KSEE3">
                  <p:embed/>
                </p:oleObj>
              </mc:Choice>
              <mc:Fallback>
                <p:oleObj r:id="rId9" imgW="2463165" imgH="5334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00705" y="4973320"/>
                        <a:ext cx="3769995" cy="8280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SVD++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261745"/>
            <a:ext cx="10323830" cy="52679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SVD++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算法原理：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在BiasSVD算法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基础上进行了改进，考虑用户的隐式反馈</a:t>
            </a:r>
            <a:endParaRPr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隐式反馈：没有具体的评分，但可能有点击，浏览等行为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对于某一个用户i，假设他的隐式反馈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item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集合为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I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(i)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用户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i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对商品j对应的隐式反馈修正值为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用户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i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所有的隐式反馈修正值之和为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优化目标函数：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在考虑用户隐式反馈的情况下，最终得到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Q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2816543" y="4523740"/>
          <a:ext cx="8706485" cy="76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2" r:id="rId5" imgW="5981700" imgH="520700" progId="Equation.KSEE3">
                  <p:embed/>
                </p:oleObj>
              </mc:Choice>
              <mc:Fallback>
                <p:oleObj r:id="rId5" imgW="5981700" imgH="520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6543" y="4523740"/>
                        <a:ext cx="8706485" cy="7677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616"/>
          <p:cNvGraphicFramePr>
            <a:graphicFrameLocks noChangeAspect="1"/>
          </p:cNvGraphicFramePr>
          <p:nvPr/>
        </p:nvGraphicFramePr>
        <p:xfrm>
          <a:off x="5114290" y="3430270"/>
          <a:ext cx="312420" cy="462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3" r:id="rId7" imgW="165100" imgH="241300" progId="Equation.KSEE3">
                  <p:embed/>
                </p:oleObj>
              </mc:Choice>
              <mc:Fallback>
                <p:oleObj r:id="rId7" imgW="1651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14290" y="3430270"/>
                        <a:ext cx="312420" cy="4622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-2147482616"/>
          <p:cNvGraphicFramePr>
            <a:graphicFrameLocks noChangeAspect="1"/>
          </p:cNvGraphicFramePr>
          <p:nvPr/>
        </p:nvGraphicFramePr>
        <p:xfrm>
          <a:off x="4684078" y="3870643"/>
          <a:ext cx="817245" cy="68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4" r:id="rId9" imgW="431800" imgH="355600" progId="Equation.KSEE3">
                  <p:embed/>
                </p:oleObj>
              </mc:Choice>
              <mc:Fallback>
                <p:oleObj r:id="rId9" imgW="431800" imgH="355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84078" y="3870643"/>
                        <a:ext cx="817245" cy="681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下箭头 10"/>
          <p:cNvSpPr/>
          <p:nvPr/>
        </p:nvSpPr>
        <p:spPr>
          <a:xfrm rot="13200000">
            <a:off x="6481445" y="423243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04940" y="3712210"/>
            <a:ext cx="549846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ym typeface="Calibri" panose="020F0502020204030204"/>
              </a:rPr>
              <a:t>除以|</a:t>
            </a:r>
            <a:r>
              <a:rPr lang="en-US" altLang="zh-CN">
                <a:sym typeface="Calibri" panose="020F0502020204030204"/>
              </a:rPr>
              <a:t>I</a:t>
            </a:r>
            <a:r>
              <a:rPr lang="zh-CN" altLang="en-US">
                <a:sym typeface="Calibri" panose="020F0502020204030204"/>
              </a:rPr>
              <a:t>(i)|的平方根，可以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消除不同个数引起的差异</a:t>
            </a:r>
            <a:endParaRPr kumimoji="0" lang="zh-CN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SVD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算法工具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54660" y="1261745"/>
            <a:ext cx="10323830" cy="52679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biasSVD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算法</a:t>
            </a: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使用Surprise工具中的SVD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参数:</a:t>
            </a:r>
            <a:endParaRPr kumimoji="0" lang="zh-CN" sz="1600" b="0" i="0" u="none" strike="noStrike" kern="100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n_factors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: k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值，默认为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100</a:t>
            </a: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n_epochs：迭代次数，默认为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20</a:t>
            </a: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biased：是否使用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biasSVD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，默认为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True</a:t>
            </a: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verbose: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输出当前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epoch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，默认为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False</a:t>
            </a:r>
          </a:p>
          <a:p>
            <a:pPr marL="0" marR="0" indent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reg_all: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所有正则化项的统一参数，默认为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0.02</a:t>
            </a:r>
          </a:p>
          <a:p>
            <a:pPr marL="0" marR="0" indent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reg_bu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：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bu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的正则化参数，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reg_bi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：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bi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的正则化参数</a:t>
            </a: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reg_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pu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：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pu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的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正则化参数，reg_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qi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：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qi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的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正则化参数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010" y="1133475"/>
            <a:ext cx="6374130" cy="56699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SVD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算法工具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54660" y="1261745"/>
            <a:ext cx="10323830" cy="52679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funkSVD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</a:t>
            </a: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使用Surprise工具中的SVD</a:t>
            </a: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参数:</a:t>
            </a:r>
            <a:endParaRPr kumimoji="0" lang="zh-CN" sz="1600" b="0" i="0" u="none" strike="noStrike" kern="100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n_factors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: k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值，默认为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100</a:t>
            </a: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n_epochs：迭代次数，默认为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20</a:t>
            </a: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biased：是否使用</a:t>
            </a:r>
            <a:r>
              <a:rPr lang="en-US" alt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biasSVD</a:t>
            </a:r>
            <a:r>
              <a:rPr lang="zh-CN" altLang="en-US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，设置为</a:t>
            </a:r>
            <a:r>
              <a:rPr lang="en-US" alt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False</a:t>
            </a: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verbose: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输出当前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epoch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，默认为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False</a:t>
            </a:r>
          </a:p>
          <a:p>
            <a:pPr marL="0" marR="0" indent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reg_all: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所有正则化项的统一参数，默认为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0.02</a:t>
            </a:r>
          </a:p>
          <a:p>
            <a:pPr marL="0" marR="0" indent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reg_bu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：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bu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的正则化参数，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reg_bi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：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bi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的正则化参数</a:t>
            </a: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reg_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pu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：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pu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的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正则化参数，reg_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qi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：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qi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的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正则化参数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670" y="1668780"/>
            <a:ext cx="6381750" cy="1790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SVD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算法工具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54660" y="1261745"/>
            <a:ext cx="10323830" cy="52679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SVD++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</a:t>
            </a: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使用Surprise工具中的SVD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pp</a:t>
            </a: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参数:</a:t>
            </a:r>
            <a:endParaRPr kumimoji="0" lang="zh-CN" sz="1600" b="0" i="0" u="none" strike="noStrike" kern="100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n_factors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: k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值，</a:t>
            </a:r>
            <a:r>
              <a:rPr lang="zh-CN" alt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默认为</a:t>
            </a:r>
            <a:r>
              <a:rPr lang="en-US" alt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20</a:t>
            </a: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n_epochs：迭代次数，默认为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20</a:t>
            </a: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verbose: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输出当前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epoch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，默认为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False</a:t>
            </a:r>
          </a:p>
          <a:p>
            <a:pPr marL="0" marR="0" indent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reg_all: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所有正则化项的统一参数，默认为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0.02</a:t>
            </a:r>
          </a:p>
          <a:p>
            <a:pPr marL="0" marR="0" indent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reg_bu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：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bu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的正则化参数，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reg_bi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：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bi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的正则化参数</a:t>
            </a: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reg_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pu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：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pu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的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正则化参数，reg_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qi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：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qi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的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正则化参数</a:t>
            </a:r>
          </a:p>
          <a:p>
            <a:pPr marL="0" marR="0" indent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reg_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yj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：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yj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的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Calibri" panose="020F0502020204030204"/>
              </a:rPr>
              <a:t>正则化参数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marR="0" indent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270" y="1252220"/>
            <a:ext cx="6591300" cy="3581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对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Movelens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进行电影推荐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79780" y="1443990"/>
            <a:ext cx="1003617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数据集：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MovieLens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下载地址：https://www.kaggle.com/jneupane12/movielens/download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主要使用的文件：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ratings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.csv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格式：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user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Id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, movieId, rating, timestamp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记录了用户在某个时间对某个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movieId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的打分情况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我们需要补全评分矩阵，然后对指定用户，比如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userID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1-5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进行预测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860" y="1443990"/>
            <a:ext cx="3562350" cy="4305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对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Movelens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进行电影推荐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79780" y="1197610"/>
            <a:ext cx="10036175" cy="42170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使用funkSVD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algo = SVD(biased=False)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定义K折交叉验证迭代器，K=3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kf = KFold(n_splits=3)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for trainset, testset in kf.split(data):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    algo.fit(trainset)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    predictions = algo.test(testset)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    accuracy.rmse(predictions, verbose=True)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uid = str(196)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iid = str(302)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输出uid对iid的预测结果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pred = algo.predict(uid, iid, r_ui=4, verbose=True)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855" y="2830195"/>
            <a:ext cx="6667500" cy="952500"/>
          </a:xfrm>
          <a:prstGeom prst="rect">
            <a:avLst/>
          </a:prstGeom>
        </p:spPr>
      </p:pic>
      <p:sp>
        <p:nvSpPr>
          <p:cNvPr id="11" name="下箭头 10"/>
          <p:cNvSpPr/>
          <p:nvPr/>
        </p:nvSpPr>
        <p:spPr>
          <a:xfrm rot="15180000">
            <a:off x="4279265" y="346471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Project Review</a:t>
            </a:r>
            <a:r>
              <a:rPr lang="zh-CN" altLang="en-US" dirty="0">
                <a:ea typeface="宋体" panose="02010600030101010101" pitchFamily="2" charset="-122"/>
              </a:rPr>
              <a:t>：给</a:t>
            </a:r>
            <a:r>
              <a:rPr lang="en-US" altLang="zh-CN" dirty="0">
                <a:ea typeface="宋体" panose="02010600030101010101" pitchFamily="2" charset="-122"/>
              </a:rPr>
              <a:t>18</a:t>
            </a:r>
            <a:r>
              <a:rPr lang="zh-CN" altLang="en-US" dirty="0">
                <a:ea typeface="宋体" panose="02010600030101010101" pitchFamily="2" charset="-122"/>
              </a:rPr>
              <a:t>支亚洲球队进行聚类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7066915" y="2185035"/>
            <a:ext cx="4753610" cy="16903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聚类是无监督的学习，具体含义需要我们指定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Thinking</a:t>
            </a:r>
            <a:r>
              <a:rPr kumimoji="0" lang="zh-CN" altLang="zh-CN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：聚类的</a:t>
            </a:r>
            <a:r>
              <a:rPr kumimoji="0" lang="en-US" altLang="zh-CN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K</a:t>
            </a:r>
            <a:r>
              <a:rPr kumimoji="0" lang="zh-CN" altLang="zh-CN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取多少适合？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52425" y="1156843"/>
          <a:ext cx="6648450" cy="5401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9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9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96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国家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2019国际排名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2018世界杯排名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2015亚洲杯排名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聚类结果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日本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韩国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沙特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伊拉克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卡塔尔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阿联酋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乌兹别克斯坦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泰国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越南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朝鲜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印尼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澳洲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叙利亚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约旦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科威特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Google Colab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云</a:t>
            </a:r>
            <a:r>
              <a:rPr lang="zh-CN" dirty="0">
                <a:ea typeface="宋体" panose="02010600030101010101" pitchFamily="2" charset="-122"/>
                <a:sym typeface="+mn-ea"/>
              </a:rPr>
              <a:t>编辑器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629348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https://colab.research.google.com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Google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云端Jupyter编辑器，计算效率高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存储在Google 云端硬盘，可以共享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支持GPU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/TPU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加速（Tesla K80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or Tesla T4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可以使用Keras、Tensorflow和Pytorch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Colab最多12个小时环境就会重置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955" y="4202430"/>
            <a:ext cx="3114040" cy="2401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805" y="1198880"/>
            <a:ext cx="5381625" cy="2762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180" y="4245610"/>
            <a:ext cx="3279775" cy="23158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Google Colab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云</a:t>
            </a:r>
            <a:r>
              <a:rPr lang="zh-CN" dirty="0">
                <a:ea typeface="宋体" panose="02010600030101010101" pitchFamily="2" charset="-122"/>
                <a:sym typeface="+mn-ea"/>
              </a:rPr>
              <a:t>编辑器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79780" y="1699260"/>
            <a:ext cx="10036175" cy="4905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Google  Colab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使用：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上传文件到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Google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云盘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挂在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Google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云硬盘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from google.colab import drive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drive.mount('/content/drive')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更改运行目录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import 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os.chdir("/content/drive/My Drive/Colab Notebooks/")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可以选择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GPU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或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TPU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进行加速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95" y="3556635"/>
            <a:ext cx="3743325" cy="304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895" y="1250315"/>
            <a:ext cx="5656580" cy="23907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Google Colab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云</a:t>
            </a:r>
            <a:r>
              <a:rPr lang="zh-CN" dirty="0">
                <a:ea typeface="宋体" panose="02010600030101010101" pitchFamily="2" charset="-122"/>
                <a:sym typeface="+mn-ea"/>
              </a:rPr>
              <a:t>编辑器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1" name="下箭头 10"/>
          <p:cNvSpPr/>
          <p:nvPr/>
        </p:nvSpPr>
        <p:spPr>
          <a:xfrm rot="15180000">
            <a:off x="4279265" y="346471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265555"/>
            <a:ext cx="5762625" cy="5467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945" y="2585085"/>
            <a:ext cx="5924550" cy="1057275"/>
          </a:xfrm>
          <a:prstGeom prst="rect">
            <a:avLst/>
          </a:prstGeom>
        </p:spPr>
      </p:pic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6036945" y="2094865"/>
            <a:ext cx="2380914" cy="4711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MovieLens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数据集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Google Colab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云</a:t>
            </a:r>
            <a:r>
              <a:rPr lang="zh-CN" dirty="0">
                <a:ea typeface="宋体" panose="02010600030101010101" pitchFamily="2" charset="-122"/>
                <a:sym typeface="+mn-ea"/>
              </a:rPr>
              <a:t>编辑器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1" name="下箭头 10"/>
          <p:cNvSpPr/>
          <p:nvPr/>
        </p:nvSpPr>
        <p:spPr>
          <a:xfrm rot="15180000">
            <a:off x="4279265" y="346471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79780" y="1149985"/>
            <a:ext cx="4383405" cy="57308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# 创建序贯模型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model = Sequential()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# 第一层卷积层：6个卷积核，大小为5∗5, relu激活函数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model.add(Conv2D(6, kernel_size=(5, 5), activation='relu', input_shape=(28, 28, 1)))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# 第二层池化层：最大池化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model.add(MaxPooling2D(pool_size=(2, 2)))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ea typeface="宋体" panose="02010600030101010101" pitchFamily="2" charset="-122"/>
                <a:sym typeface="+mn-ea"/>
              </a:rPr>
              <a:t>……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# 传入训练数据进行训练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model.fit(train_x, train_y, batch_size=128, epochs=2, verbose=1, validation_data=(test_x, test_y))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# 对结果进行评估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score = model.evaluate(test_x, test_y)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print('误差:%0.4lf' %score[0])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print('准确率:', score[1])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2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270" y="2154555"/>
            <a:ext cx="4695825" cy="239077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970270" y="4827270"/>
            <a:ext cx="4856480" cy="4216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本地如果没有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GPU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，运行时间长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5970270" y="1534160"/>
            <a:ext cx="3048635" cy="4711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MNIST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数据集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(Keras)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Google Colab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云</a:t>
            </a:r>
            <a:r>
              <a:rPr lang="zh-CN" dirty="0">
                <a:ea typeface="宋体" panose="02010600030101010101" pitchFamily="2" charset="-122"/>
                <a:sym typeface="+mn-ea"/>
              </a:rPr>
              <a:t>编辑器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1" name="下箭头 10"/>
          <p:cNvSpPr/>
          <p:nvPr/>
        </p:nvSpPr>
        <p:spPr>
          <a:xfrm rot="15180000">
            <a:off x="4279265" y="346471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79780" y="1197610"/>
            <a:ext cx="4383405" cy="57308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import tensorflow as tf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import tensorflow.keras as keras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from tensorflow.keras.datasets import mnist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from tensorflow.keras.layers import Conv2D, MaxPooling2D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from tensorflow.keras.layers import Dense, Flatten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from tensorflow.keras.models import Sequential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ea typeface="宋体" panose="02010600030101010101" pitchFamily="2" charset="-122"/>
                <a:sym typeface="+mn-ea"/>
              </a:rPr>
              <a:t>……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# 传入训练数据进行训练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model.fit(train_x, train_y, batch_size=128, epochs=2, verbose=1, validation_data=(test_x, test_y))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# 对结果进行评估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score = model.evaluate(test_x, test_y)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print('误差:%0.4lf' %score[0])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print('准确率:', score[1])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2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925" y="2402205"/>
            <a:ext cx="5841365" cy="153479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 noGrp="1"/>
          </p:cNvSpPr>
          <p:nvPr/>
        </p:nvSpPr>
        <p:spPr>
          <a:xfrm>
            <a:off x="6009640" y="4296410"/>
            <a:ext cx="4856480" cy="4216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使用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Google GPU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进行加速，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用时是原来的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18%</a:t>
            </a: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5641975" y="1873885"/>
            <a:ext cx="3048635" cy="4711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MNIST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数据集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(Keras)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Google Colab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云</a:t>
            </a:r>
            <a:r>
              <a:rPr lang="zh-CN" dirty="0">
                <a:ea typeface="宋体" panose="02010600030101010101" pitchFamily="2" charset="-122"/>
                <a:sym typeface="+mn-ea"/>
              </a:rPr>
              <a:t>编辑器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53060" y="1012190"/>
            <a:ext cx="5826125" cy="58877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from deepctr.models import DeepFM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from deepctr.inputs import SparseFeat,get_feature_names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data = pd.read_csv("ratings.csv")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sparse_features = ["userId", "movieId", 'timestamp']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target = ['rating']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# 对特征标签进行编码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for feature in sparse_features: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lbe = LabelEncoder()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data[feature] = lbe.fit_transform(data[feature])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# 计算每个特征中的 不同特征值的个数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fixlen_feature_columns = [SparseFeat(feature, data[feature].nunique()) for feature in sparse_features]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linear_feature_columns = fixlen_feature_columns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dnn_feature_columns = fixlen_feature_columns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feature_names = get_feature_names(linear_feature_columns + dnn_feature_columns)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2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40400" y="1128395"/>
            <a:ext cx="7407275" cy="42449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# 将数据集切分成训练集和测试集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train, test = train_test_split(data, test_size=0.2)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train_model_input = {name:train[name].values for name in feature_names}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test_model_input = {name:test[name].values for name in feature_names}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# 使用DeepFM进行训练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model = DeepFM(linear_feature_columns, dnn_feature_columns, task='regression')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model.compile("adam", "mse", metrics=['mse'], 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history = model.fit(train_model_input, train[target].values, batch_size=256, </a:t>
            </a:r>
            <a:r>
              <a:rPr lang="zh-CN" altLang="en-US" sz="12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epochs=1, verbose=True</a:t>
            </a: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, validation_split=0.2, 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# 使用DeepFM进行预测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pred_ans = model.predict(test_model_input, batch_size=256)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# 输出RMSE或MSE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mse = round(mean_squared_error(test[target].values, pred_ans), 4)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rmse = mse ** 0.5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print("test RMSE", rmse)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6" name="下箭头 5"/>
          <p:cNvSpPr/>
          <p:nvPr/>
        </p:nvSpPr>
        <p:spPr>
          <a:xfrm rot="18540000">
            <a:off x="7936865" y="502808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7" name="Content Placeholder 2"/>
          <p:cNvSpPr txBox="1">
            <a:spLocks noGrp="1"/>
          </p:cNvSpPr>
          <p:nvPr/>
        </p:nvSpPr>
        <p:spPr>
          <a:xfrm>
            <a:off x="6314440" y="5614035"/>
            <a:ext cx="4856480" cy="4216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使用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DeepFM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MovieLens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进行评分预测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Google Colab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云</a:t>
            </a:r>
            <a:r>
              <a:rPr lang="zh-CN" dirty="0">
                <a:ea typeface="宋体" panose="02010600030101010101" pitchFamily="2" charset="-122"/>
                <a:sym typeface="+mn-ea"/>
              </a:rPr>
              <a:t>编辑器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下箭头 5"/>
          <p:cNvSpPr/>
          <p:nvPr/>
        </p:nvSpPr>
        <p:spPr>
          <a:xfrm rot="18540000">
            <a:off x="7936865" y="502808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7" name="Content Placeholder 2"/>
          <p:cNvSpPr txBox="1">
            <a:spLocks noGrp="1"/>
          </p:cNvSpPr>
          <p:nvPr/>
        </p:nvSpPr>
        <p:spPr>
          <a:xfrm>
            <a:off x="415925" y="5899785"/>
            <a:ext cx="6232525" cy="4216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Google Colab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是本地运行时间的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1.6%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，效率提升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60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" y="1256665"/>
            <a:ext cx="5318125" cy="4187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215" y="1256665"/>
            <a:ext cx="5513705" cy="47504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Google Colab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云</a:t>
            </a:r>
            <a:r>
              <a:rPr lang="zh-CN" dirty="0">
                <a:ea typeface="宋体" panose="02010600030101010101" pitchFamily="2" charset="-122"/>
                <a:sym typeface="+mn-ea"/>
              </a:rPr>
              <a:t>编辑器</a:t>
            </a:r>
            <a:endParaRPr lang="zh-CN" dirty="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1333500"/>
            <a:ext cx="6372860" cy="419036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 noGrp="1"/>
          </p:cNvSpPr>
          <p:nvPr/>
        </p:nvSpPr>
        <p:spPr>
          <a:xfrm>
            <a:off x="324485" y="1443990"/>
            <a:ext cx="5492115" cy="5130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数据集：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MovieLens_Sample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数据集存在大量离散特征，比如性别，年龄，邮编等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MF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对评分矩阵分解成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User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矩阵和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Item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矩阵，可以处理评分预测问题，无法利用其它特征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如果我们想要利用各种分类特征，对离散特征进行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oneshot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编码，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就会存在矩阵非常稀疏的情况，此时需要采用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FM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FM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</a:t>
            </a:r>
            <a:r>
              <a:rPr sz="1600" dirty="0">
                <a:ea typeface="宋体" panose="02010600030101010101" pitchFamily="2" charset="-122"/>
                <a:sym typeface="+mn-ea"/>
              </a:rPr>
              <a:t>Factorization Machine，因子分解机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2010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年提出，</a:t>
            </a:r>
            <a:r>
              <a:rPr sz="1600" dirty="0">
                <a:ea typeface="宋体" panose="02010600030101010101" pitchFamily="2" charset="-122"/>
                <a:sym typeface="+mn-ea"/>
              </a:rPr>
              <a:t>在CTR预估和推荐领域广泛使用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FM矩阵将用户和物品都进行了one-hot编码作为了评分预测的特征，特征维度非常巨大而且稀疏</a:t>
            </a: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Google Colab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云</a:t>
            </a:r>
            <a:r>
              <a:rPr lang="zh-CN" dirty="0">
                <a:ea typeface="宋体" panose="02010600030101010101" pitchFamily="2" charset="-122"/>
                <a:sym typeface="+mn-ea"/>
              </a:rPr>
              <a:t>编辑器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324485" y="1189355"/>
            <a:ext cx="5492115" cy="53854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data = pd.read_csv("movielens_sample.txt")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sparse_features = ["movie_id", "user_id", "gender", "age", "occupation", "zip"]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target = ['rating']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ea typeface="宋体" panose="02010600030101010101" pitchFamily="2" charset="-122"/>
                <a:sym typeface="+mn-ea"/>
              </a:rPr>
              <a:t>……</a:t>
            </a:r>
            <a:endParaRPr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train, test = train_test_split(data, test_size=0.2)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train_model_input = {name:train[name].values for name in feature_names}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test_model_input = {name:test[name].values for name in feature_names}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# 使用DeepFM进行训练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model = DeepFM(linear_feature_columns, dnn_feature_columns, task='regression')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model.compile("adam", "mse", metrics=['mse'], 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history = model.fit(train_model_input, train[target].values,batch_size=256, epochs=1, verbose=True, validation_split=0.2, 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# 使用DeepFM进行预测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pred_ans = model.predict(test_model_input, batch_size=256)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710" y="1189355"/>
            <a:ext cx="6296025" cy="48634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Google Colab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云</a:t>
            </a:r>
            <a:r>
              <a:rPr lang="zh-CN" dirty="0">
                <a:ea typeface="宋体" panose="02010600030101010101" pitchFamily="2" charset="-122"/>
                <a:sym typeface="+mn-ea"/>
              </a:rPr>
              <a:t>编辑器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332230"/>
            <a:ext cx="10137775" cy="53746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将数据集加载到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Colab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Github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数据集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!git clone https://github.com/JameyWoo/myDataSet.git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!pip install git+https://github.com/shenweichen/DeepCTR.git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Kaggle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数据集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Step1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，生成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Kaggle API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Step2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，找到自己的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username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token</a:t>
            </a: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Step3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，创建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kaggle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文件夹，配置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kaggle.json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Step4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，使用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kaggle api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下载数据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Step5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，解压数据并使用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705" y="2335530"/>
            <a:ext cx="3771900" cy="1419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610" y="4270375"/>
            <a:ext cx="5591175" cy="485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学习方法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67500" lnSpcReduction="10000"/>
          </a:bodyPr>
          <a:lstStyle/>
          <a:p>
            <a:pPr marL="0" indent="0">
              <a:buNone/>
            </a:pPr>
            <a:r>
              <a:rPr lang="en-US" altLang="zh-CN" dirty="0"/>
              <a:t>K-Means</a:t>
            </a:r>
            <a:r>
              <a:rPr lang="zh-CN" altLang="zh-CN" dirty="0">
                <a:ea typeface="宋体" panose="02010600030101010101" pitchFamily="2" charset="-122"/>
              </a:rPr>
              <a:t> 手肘法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# 统计不同K取值的误差平方和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sse = []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for k in range(1, 11):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	# kmeans算法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	kmeans = KMeans(n_clusters=k)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	kmeans.fit(train_x)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	# 计算inertia簇内误差平方和</a:t>
            </a:r>
            <a:r>
              <a:rPr lang="zh-CN" altLang="en-US" sz="2200" dirty="0">
                <a:ea typeface="宋体" panose="02010600030101010101" pitchFamily="2" charset="-122"/>
              </a:rPr>
              <a:t>，sum of the squared errors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	sse.append(kmeans.inertia_)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x = range(1, 11)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plt.xlabel('K')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plt.ylabel('SSE')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plt.plot(x, sse, 'o-')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plt.show()</a:t>
            </a:r>
          </a:p>
          <a:p>
            <a:pPr marL="0" indent="0">
              <a:lnSpc>
                <a:spcPct val="81000"/>
              </a:lnSpc>
              <a:buNone/>
            </a:pPr>
            <a:endParaRPr lang="en-US" altLang="zh-CN" sz="2200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55" y="1825625"/>
            <a:ext cx="5305425" cy="40195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Google Colab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云</a:t>
            </a:r>
            <a:r>
              <a:rPr lang="zh-CN" dirty="0">
                <a:ea typeface="宋体" panose="02010600030101010101" pitchFamily="2" charset="-122"/>
                <a:sym typeface="+mn-ea"/>
              </a:rPr>
              <a:t>编辑器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46455" y="1437005"/>
            <a:ext cx="8466455" cy="53746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Colab + Kaggle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实战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数据集（信用卡违约率检测）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https://www.kaggle.com/uciml/default-of-credit-card-clients-dataset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Kaggle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数据加载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61200" y="3740785"/>
            <a:ext cx="4743450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</a:t>
            </a:r>
            <a:r>
              <a:rPr 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设置数据集文件夹</a:t>
            </a:r>
            <a:endParaRPr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!mkdir -p credit_data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</a:t>
            </a: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下载数据</a:t>
            </a:r>
            <a:endParaRPr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!kaggle datasets download -d uciml/default-of-credit-card-clients-dataset -p credit_data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</a:t>
            </a: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解压数据</a:t>
            </a:r>
            <a:endParaRPr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!unzip  /content/credit_data/default-of-credit-card-clients-dataset.zip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5650" y="3740785"/>
            <a:ext cx="588264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</a:t>
            </a: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安装</a:t>
            </a: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kaggle</a:t>
            </a:r>
            <a:endParaRPr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!pip install -U -q kaggle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</a:t>
            </a:r>
            <a:r>
              <a:rPr 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创建</a:t>
            </a: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kaggle.json</a:t>
            </a:r>
            <a:endParaRPr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!mkdir -p ~/.kaggle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!echo '{"username":"cystanford","key":"7b91422ebb9b6eef133f27f95362456b"}' &gt; ~/.kaggle/kaggle.json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!chmod 600 ~/.kaggle/kaggle.json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Summary (Colab)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836739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作为免费工具，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Google Colab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可以在云端处理数据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GPU/TPU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进行加速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加载数据集到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Colab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Github, Kaggle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不论是传统机器学习，还是深度学习算法，执行效率比本地高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不足：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个小时有效，需要将数据放到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Google Drive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Summary (MF)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88684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奇异值分解可以对矩阵进行无损分解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在实际中，我们可以抽取前K个特征，对矩阵进行降维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SVD在降维中有效，抽取不同的K值（10%的特征包含99%的信息）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在评分预测中使用funkSVD，只根据实际评分误差进行目标最优化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funkSVD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的基础上，加入用户/商品偏好 =&gt; BiasSVD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BiasSVD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的基础上，考虑用户的隐式反馈 =&gt; SVD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++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MF存在不足，只考虑user和item特征，对于其他特征的利用我们需要使用新的工具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sz="4800" dirty="0"/>
              <a:t>2/</a:t>
            </a:r>
            <a:r>
              <a:rPr lang="en-US" altLang="zh-CN" sz="4800" dirty="0"/>
              <a:t>2</a:t>
            </a:r>
            <a:r>
              <a:rPr lang="zh-CN" altLang="en-US" sz="4800" dirty="0"/>
              <a:t>  基于内容的推荐</a:t>
            </a:r>
            <a:endParaRPr sz="4800"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基于内容的推荐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17524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基于内容的推荐：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依赖性低，不需要动态的用户行为，只要有内容就可以进行推荐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系统不同阶段都可以应用</a:t>
            </a:r>
          </a:p>
          <a:p>
            <a:pPr lvl="1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系统冷启动，内容是任何系统天生的属性，可以从中挖掘到特征，实现推荐系统的冷启动。</a:t>
            </a: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一个复杂的推荐系统是从基于内容</a:t>
            </a: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推荐成长起来的</a:t>
            </a:r>
          </a:p>
          <a:p>
            <a:pPr lvl="1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商品冷启动，不论什么阶段，总会有</a:t>
            </a: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新的物品</a:t>
            </a: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加入，这时只要有内容信息，就可以帮它进行推荐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基于内容的推荐</a:t>
            </a:r>
            <a:endParaRPr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" y="1525905"/>
            <a:ext cx="6206490" cy="4089400"/>
          </a:xfrm>
          <a:prstGeom prst="rect">
            <a:avLst/>
          </a:prstGeom>
        </p:spPr>
      </p:pic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6718300" y="1419860"/>
            <a:ext cx="5064760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750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物品表示 Item Representation：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为每个item抽取出</a:t>
            </a:r>
            <a:r>
              <a:rPr lang="en-US" altLang="zh-CN" dirty="0">
                <a:ea typeface="宋体" panose="02010600030101010101" pitchFamily="2" charset="-122"/>
              </a:rPr>
              <a:t>features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特征学习Profile Learning：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利用一个用户过去喜欢（不喜欢）的item的特征数据，来学习该用户的喜好特征（profile）；</a:t>
            </a: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生成推荐列表Recommendation Generation：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通过用户profile与候选item的特征，推荐相关性最大的item。 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24815" y="1671320"/>
            <a:ext cx="56026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西雅图酒店数据集：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下载地址：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https://github.com/susanli2016/Machine-Learning-with-Python/blob/master/Seattle_Hotels.csv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字段：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name, address, desc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基于用户选择的酒店，推荐相似度高的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Top10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个其他酒店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>
                <a:sym typeface="Calibri" panose="020F0502020204030204"/>
              </a:rPr>
              <a:t>方法：计算当前酒店特征向量与整个酒店特征矩阵的余弦相似度，取相似度最大的</a:t>
            </a:r>
            <a:r>
              <a:rPr lang="en-US" altLang="zh-CN" sz="1600">
                <a:sym typeface="Calibri" panose="020F0502020204030204"/>
              </a:rPr>
              <a:t>Top-</a:t>
            </a:r>
            <a:r>
              <a:rPr lang="zh-CN" altLang="en-US" sz="1600">
                <a:sym typeface="Calibri" panose="020F0502020204030204"/>
              </a:rPr>
              <a:t>k个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485" y="1275080"/>
            <a:ext cx="5501005" cy="46024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744710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余弦相似度：</a:t>
            </a:r>
            <a:endParaRPr sz="1600" dirty="0"/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通过</a:t>
            </a:r>
            <a:r>
              <a:rPr sz="1600" dirty="0"/>
              <a:t>测量两个向量的</a:t>
            </a:r>
            <a:r>
              <a:rPr lang="zh-CN" sz="1600" dirty="0">
                <a:ea typeface="宋体" panose="02010600030101010101" pitchFamily="2" charset="-122"/>
              </a:rPr>
              <a:t>夹角的</a:t>
            </a:r>
            <a:r>
              <a:rPr sz="1600" dirty="0"/>
              <a:t>余弦值来度量它们之间的相似性。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判断</a:t>
            </a:r>
            <a:r>
              <a:rPr sz="1600" dirty="0">
                <a:sym typeface="+mn-ea"/>
              </a:rPr>
              <a:t>两个向量⼤致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方向是否相同，方向相同时</a:t>
            </a:r>
            <a:r>
              <a:rPr sz="1600" dirty="0">
                <a:sym typeface="+mn-ea"/>
              </a:rPr>
              <a:t>，余弦相似度为1；两个向量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夹角</a:t>
            </a:r>
            <a:r>
              <a:rPr sz="1600" dirty="0">
                <a:sym typeface="+mn-ea"/>
              </a:rPr>
              <a:t>为90°时，余弦相似度的值为0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，方向</a:t>
            </a:r>
            <a:r>
              <a:rPr sz="1600" dirty="0">
                <a:sym typeface="+mn-ea"/>
              </a:rPr>
              <a:t>完全相反时，余弦相似度的值为-1。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>
                <a:sym typeface="+mn-ea"/>
              </a:rPr>
              <a:t>两个向量之间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夹角的余弦值为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[-1, 1]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给定属性向量A和B，A</a:t>
            </a:r>
            <a:r>
              <a:rPr lang="zh-CN" altLang="en-US" sz="1600" dirty="0">
                <a:ea typeface="宋体" panose="02010600030101010101" pitchFamily="2" charset="-122"/>
              </a:rPr>
              <a:t>和</a:t>
            </a:r>
            <a:r>
              <a:rPr lang="en-US" altLang="zh-CN" sz="1600" dirty="0"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ea typeface="宋体" panose="02010600030101010101" pitchFamily="2" charset="-122"/>
              </a:rPr>
              <a:t>之间的夹角</a:t>
            </a:r>
            <a:r>
              <a:rPr lang="en-US" sz="1600" dirty="0"/>
              <a:t>θ</a:t>
            </a:r>
            <a:r>
              <a:rPr lang="zh-CN" altLang="en-US" sz="1600" dirty="0">
                <a:ea typeface="宋体" panose="02010600030101010101" pitchFamily="2" charset="-122"/>
              </a:rPr>
              <a:t>余弦值可以通过</a:t>
            </a:r>
            <a:r>
              <a:rPr lang="en-US" sz="1600" dirty="0"/>
              <a:t>点积和向量</a:t>
            </a:r>
            <a:r>
              <a:rPr lang="zh-CN" altLang="en-US" sz="1600" dirty="0">
                <a:ea typeface="宋体" panose="02010600030101010101" pitchFamily="2" charset="-122"/>
              </a:rPr>
              <a:t>长度计算得出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n-US" altLang="zh-CN" sz="1600" dirty="0">
              <a:ea typeface="宋体" panose="02010600030101010101" pitchFamily="2" charset="-122"/>
            </a:endParaRP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77665" y="4190365"/>
          <a:ext cx="4997450" cy="1398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r:id="rId3" imgW="3175000" imgH="889000" progId="Equation.KSEE3">
                  <p:embed/>
                </p:oleObj>
              </mc:Choice>
              <mc:Fallback>
                <p:oleObj r:id="rId3" imgW="3175000" imgH="8890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77665" y="4190365"/>
                        <a:ext cx="4997450" cy="1398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14133" y="4657408"/>
          <a:ext cx="16795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r:id="rId5" imgW="1066800" imgH="254000" progId="Equation.KSEE3">
                  <p:embed/>
                </p:oleObj>
              </mc:Choice>
              <mc:Fallback>
                <p:oleObj r:id="rId5" imgW="1066800" imgH="2540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14133" y="4657408"/>
                        <a:ext cx="16795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右箭头 8"/>
          <p:cNvSpPr/>
          <p:nvPr/>
        </p:nvSpPr>
        <p:spPr>
          <a:xfrm>
            <a:off x="3437255" y="4695825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744710" cy="5117465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计算</a:t>
            </a:r>
            <a:r>
              <a:rPr lang="en-US" altLang="zh-CN" sz="1600" dirty="0"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ea typeface="宋体" panose="02010600030101010101" pitchFamily="2" charset="-122"/>
              </a:rPr>
              <a:t>和</a:t>
            </a:r>
            <a:r>
              <a:rPr lang="en-US" altLang="zh-CN" sz="1600" dirty="0"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ea typeface="宋体" panose="02010600030101010101" pitchFamily="2" charset="-122"/>
              </a:rPr>
              <a:t>的</a:t>
            </a:r>
            <a:r>
              <a:rPr lang="zh-CN" sz="1600" dirty="0">
                <a:ea typeface="宋体" panose="02010600030101010101" pitchFamily="2" charset="-122"/>
              </a:rPr>
              <a:t>余弦相似度：</a:t>
            </a:r>
            <a:endParaRPr sz="1600" dirty="0"/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句子</a:t>
            </a:r>
            <a:r>
              <a:rPr lang="en-US" altLang="zh-CN" sz="1600" dirty="0"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ea typeface="宋体" panose="02010600030101010101" pitchFamily="2" charset="-122"/>
              </a:rPr>
              <a:t>：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这个程序代码太乱，那个代码规范</a:t>
            </a:r>
            <a:endParaRPr sz="1600" dirty="0"/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句子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：这个程序代码不规范，那个更规范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，分词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句子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：这个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程序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代码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太乱，那个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代码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规范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句子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：这个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程序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代码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不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规范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，那个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更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规范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，列出所有的词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这个，程序，代码，太乱，那个，规范，不，更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，计算词频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句子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：这个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，程序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，代码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，太乱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，那个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，规范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，不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，更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句子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：这个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，程序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，代码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，太乱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，那个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，规范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，不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，更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744710" cy="51174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计算</a:t>
            </a:r>
            <a:r>
              <a:rPr lang="en-US" altLang="zh-CN" sz="1600" dirty="0"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ea typeface="宋体" panose="02010600030101010101" pitchFamily="2" charset="-122"/>
              </a:rPr>
              <a:t>和</a:t>
            </a:r>
            <a:r>
              <a:rPr lang="en-US" altLang="zh-CN" sz="1600" dirty="0"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ea typeface="宋体" panose="02010600030101010101" pitchFamily="2" charset="-122"/>
              </a:rPr>
              <a:t>的</a:t>
            </a:r>
            <a:r>
              <a:rPr lang="zh-CN" sz="1600" dirty="0">
                <a:ea typeface="宋体" panose="02010600030101010101" pitchFamily="2" charset="-122"/>
              </a:rPr>
              <a:t>余弦相似度：</a:t>
            </a:r>
            <a:endParaRPr sz="1600" dirty="0"/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Step4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，计算词频向量的余弦相似度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句子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：（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句子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：（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结果接近</a:t>
            </a:r>
            <a:r>
              <a:rPr lang="en-US" altLang="zh-CN" sz="1600" dirty="0"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ea typeface="宋体" panose="02010600030101010101" pitchFamily="2" charset="-122"/>
              </a:rPr>
              <a:t>，说明句子</a:t>
            </a:r>
            <a:r>
              <a:rPr lang="en-US" altLang="zh-CN" sz="1600" dirty="0"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ea typeface="宋体" panose="02010600030101010101" pitchFamily="2" charset="-122"/>
              </a:rPr>
              <a:t>与句子</a:t>
            </a:r>
            <a:r>
              <a:rPr lang="en-US" altLang="zh-CN" sz="1600" dirty="0"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ea typeface="宋体" panose="02010600030101010101" pitchFamily="2" charset="-122"/>
              </a:rPr>
              <a:t>是相似的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70903" y="3632835"/>
          <a:ext cx="7637145" cy="998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r:id="rId3" imgW="4851400" imgH="634365" progId="Equation.KSEE3">
                  <p:embed/>
                </p:oleObj>
              </mc:Choice>
              <mc:Fallback>
                <p:oleObj r:id="rId3" imgW="4851400" imgH="634365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0903" y="3632835"/>
                        <a:ext cx="7637145" cy="998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5000" lnSpcReduction="10000"/>
          </a:bodyPr>
          <a:lstStyle/>
          <a:p>
            <a:pPr marL="0" indent="0">
              <a:buNone/>
            </a:pPr>
            <a:r>
              <a:rPr lang="en-US" altLang="zh-CN" dirty="0"/>
              <a:t>K-Means</a:t>
            </a:r>
            <a:r>
              <a:rPr lang="zh-CN" altLang="zh-CN" dirty="0">
                <a:ea typeface="宋体" panose="02010600030101010101" pitchFamily="2" charset="-122"/>
              </a:rPr>
              <a:t> 在图像分割中的应用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# 用K-Means对图像进行2聚类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kmeans =KMeans(n_clusters=2)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kmeans.fit(img)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label = kmeans.predict(img)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# 将图像聚类结果，转化成图像尺寸的矩阵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label = label.reshape([width, height])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# 创建个新图像pic_mark，用来保存图像聚类的结果，并设置不同的灰度值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pic_mark = image.new("L", (width, height))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for x in range(width):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    for y in range(height):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        # 根据类别设置图像灰度, 类别0 灰度值为255， 类别1 灰度值为127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        pic_mark.putpixel((x, y), int(256/(label[x][y]+1))-1)</a:t>
            </a:r>
          </a:p>
          <a:p>
            <a:pPr marL="0" indent="0">
              <a:lnSpc>
                <a:spcPct val="81000"/>
              </a:lnSpc>
              <a:buNone/>
            </a:pPr>
            <a:endParaRPr lang="en-US" altLang="zh-CN" sz="2200" dirty="0">
              <a:ea typeface="宋体" panose="02010600030101010101" pitchFamily="2" charset="-122"/>
            </a:endParaRPr>
          </a:p>
        </p:txBody>
      </p:sp>
      <p:pic>
        <p:nvPicPr>
          <p:cNvPr id="4" name="图片 3" descr="3_mar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0" y="1758315"/>
            <a:ext cx="3126105" cy="41681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5086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什么是N-Gram（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元语法）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基于一个假设：第n个词出现与前n-1个词相关，而与其他任何词不相关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.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N=1时为unigram，N=2为bigram，N=3为trigram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N-Gram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指的是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给定一段文本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，其中的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N个item的序列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比如文本：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 B C D E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，对应的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Bi-Gram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 B, B C, C D, D E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当一阶特征不够用时，可以用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N-Gram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做为新的特征。比如在处理文本特征时，一个关键词是一个特征，但有些情况不够用，需要提取更多的特征，采用N-Gram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可以理解是相邻两个关键词的特征组合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52425" y="1149985"/>
            <a:ext cx="717359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plt.rcParams['font.sans-serif'] = ['SimHei']  # 用来正常显示中文标签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df = pd.read_csv('Seattle_Hotels.csv', encoding="latin-1")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得到酒店描述中n-gram特征中的TopK个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def get_top_n_words(corpus, n=1, k=None):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# 统计ngram词频矩阵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vec = CountVectorizer(ngram_range=(n, n), stop_words='english').fit(corpus)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bag_of_words = vec.transform(corpus)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sum_words = bag_of_words.sum(axis=0)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words_freq = [(word, sum_words[0, idx]) for word, idx in vec.vocabulary_.items()]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# 按照词频从大到小排序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words_freq =sorted(words_freq, key = lambda x: x[1], reverse=True)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return words_freq[:k]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common_words = get_top_n_words(df['desc'], 1, 20)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df1 = pd.DataFrame(common_words, columns = ['desc' , 'count'])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df1.groupby('desc').sum()['count'].sort_values().plot(kind='barh', title='去掉停用词后，酒店描述中的Top20单词')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plt.show()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445260"/>
            <a:ext cx="5638800" cy="41243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52425" y="1149985"/>
            <a:ext cx="25419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Bi-Gram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common_words = get_top_n_words(df['desc'], 2, 20)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Tri-Gram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common_words = get_top_n_words(df['desc'], 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, 20)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95" y="888365"/>
            <a:ext cx="9187180" cy="33737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035" y="4217670"/>
            <a:ext cx="9206865" cy="26758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64185" y="1120775"/>
            <a:ext cx="7185660" cy="562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def clean_text(text):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# 全部小写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text = text.lower()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……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return text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df['desc_clean'] = df['desc'].apply(clean_text)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使用TF-IDF提取文本特征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tf = TfidfVectorizer(analyzer='word', ngram_range=(1, 3), min_df=0, stop_words='english')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tfidf_matrix = tf.fit_transform(df['desc_clean'])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print(tfidf_matrix)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print(tfidf_matrix.shape)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计算酒店之间的余弦相似度（线性核函数）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cosine_similarities = linear_kernel(tfidf_matrix, tfidf_matrix)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print(cosine_similarities)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394075"/>
            <a:ext cx="5619750" cy="137160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 rot="21000000">
            <a:off x="5302250" y="3291205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7277735" y="4994275"/>
            <a:ext cx="3051810" cy="5099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152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家酒店，之间的相似度矩阵（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1-Gram, 2-Gram, 3-Gram)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1629410"/>
            <a:ext cx="2990850" cy="15525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64185" y="1120775"/>
            <a:ext cx="7185660" cy="562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基于相似度矩阵和指定的酒店name，推荐TOP10酒店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def recommendations(name, cosine_similarities = cosine_similarities):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recommended_hotels = []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# 找到想要查询酒店名称的idx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idx = indices[indices == name].index[0]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print('idx=', idx)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# 对于idx酒店的余弦相似度向量按照从大到小进行排序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score_series = pd.Series(cosine_similarities[idx]).sort_values(ascending = False)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# 取相似度最大的前10个（除了自己以外）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top_10_indexes = list(score_series.iloc[1:11].index)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# 放到推荐列表中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for i in top_10_indexes: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    recommended_hotels.append(list(df.index)[i])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return recommended_hotels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print(recommendations('Hilton Seattle Airport &amp; Conference Center'))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print(recommendations('The Bacon Mansion Bed and Breakfast'))</a:t>
            </a:r>
          </a:p>
        </p:txBody>
      </p:sp>
      <p:sp>
        <p:nvSpPr>
          <p:cNvPr id="8" name="右箭头 7"/>
          <p:cNvSpPr/>
          <p:nvPr/>
        </p:nvSpPr>
        <p:spPr>
          <a:xfrm rot="21000000">
            <a:off x="5302250" y="3291205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385560" y="4571365"/>
            <a:ext cx="5143500" cy="5099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查找和指定酒店相似度最高的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Top10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家酒店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560" y="1905000"/>
            <a:ext cx="5143500" cy="2419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12953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CountVectorizer：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将文本中的词语转换为词频矩阵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fit_transform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计算各个词语出现的次数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get_feature_names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可获得所有文本的关键词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toarray()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：查看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词频矩阵的结果。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41035" y="1934210"/>
            <a:ext cx="6188075" cy="1382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vec = CountVectorizer(ngram_range=(n, n), stop_words='english').fit(corpus)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bag_of_words = vec.transform(corpus)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print('feature names:')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print(vec.get_feature_names())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print('bag of words:')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print(bag_of_words.toarray())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360" y="3316605"/>
            <a:ext cx="6000750" cy="1552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360" y="5044440"/>
            <a:ext cx="1581150" cy="13906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744710" cy="435165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TF-IDF</a:t>
            </a:r>
            <a:r>
              <a:rPr lang="zh-CN" dirty="0">
                <a:ea typeface="宋体" panose="02010600030101010101" pitchFamily="2" charset="-122"/>
              </a:rPr>
              <a:t>：</a:t>
            </a:r>
            <a:endParaRPr dirty="0"/>
          </a:p>
          <a:p>
            <a:pPr>
              <a:lnSpc>
                <a:spcPct val="150000"/>
              </a:lnSpc>
            </a:pPr>
            <a:r>
              <a:rPr lang="en-US" dirty="0"/>
              <a:t>TF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en-US" dirty="0"/>
              <a:t>Term Frequency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en-US" dirty="0">
                <a:sym typeface="+mn-ea"/>
              </a:rPr>
              <a:t>词频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一个单词的重要性和它在文档中出现的次数呈正比。</a:t>
            </a:r>
          </a:p>
          <a:p>
            <a:pPr>
              <a:lnSpc>
                <a:spcPct val="150000"/>
              </a:lnSpc>
            </a:pPr>
            <a:r>
              <a:rPr lang="en-US" dirty="0"/>
              <a:t>IDF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en-US" dirty="0"/>
              <a:t>Inverse Document Frequency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en-US" dirty="0"/>
              <a:t>逆向文档频率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一个单词在文档中的区分度。</a:t>
            </a:r>
            <a:r>
              <a:rPr lang="zh-CN" dirty="0">
                <a:ea typeface="宋体" panose="02010600030101010101" pitchFamily="2" charset="-122"/>
              </a:rPr>
              <a:t>这个</a:t>
            </a:r>
            <a:r>
              <a:rPr lang="en-US" dirty="0"/>
              <a:t>单词出现的文档数越少，</a:t>
            </a:r>
            <a:r>
              <a:rPr lang="zh-CN" altLang="en-US" dirty="0">
                <a:ea typeface="宋体" panose="02010600030101010101" pitchFamily="2" charset="-122"/>
              </a:rPr>
              <a:t>区分度越大，</a:t>
            </a:r>
            <a:r>
              <a:rPr lang="en-US" altLang="zh-CN" dirty="0">
                <a:ea typeface="宋体" panose="02010600030101010101" pitchFamily="2" charset="-122"/>
              </a:rPr>
              <a:t>IDF</a:t>
            </a:r>
            <a:r>
              <a:rPr lang="zh-CN" altLang="en-US" dirty="0">
                <a:ea typeface="宋体" panose="02010600030101010101" pitchFamily="2" charset="-122"/>
              </a:rPr>
              <a:t>越大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56480" y="4933950"/>
          <a:ext cx="504634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9" r:id="rId3" imgW="2108200" imgH="419100" progId="Equation.KSEE3">
                  <p:embed/>
                </p:oleObj>
              </mc:Choice>
              <mc:Fallback>
                <p:oleObj r:id="rId3" imgW="2108200" imgH="4191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6480" y="4933950"/>
                        <a:ext cx="504634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547995" y="1875790"/>
          <a:ext cx="352742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0" r:id="rId5" imgW="1473200" imgH="419100" progId="Equation.KSEE3">
                  <p:embed/>
                </p:oleObj>
              </mc:Choice>
              <mc:Fallback>
                <p:oleObj r:id="rId5" imgW="1473200" imgH="4191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47995" y="1875790"/>
                        <a:ext cx="352742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30860" y="1528445"/>
            <a:ext cx="61023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TfidfVectorizer</a:t>
            </a: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:</a:t>
            </a: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将文档集合转化为tf-idf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特征值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的矩阵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构造函数</a:t>
            </a: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analyzer：word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或者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char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，即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定义特征为词（word）或n-gram字符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ngram_range: 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参数为二元组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(min_n, max_n)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，即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要提取的n-gram的下限和上限范围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max_df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：最大词频，数值为小数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[0.0, 1.0],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或者是整数，默认为</a:t>
            </a: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1.0</a:t>
            </a:r>
            <a:endParaRPr 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in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_df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：最小词频，数值为小数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[0.0, 1.0],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或者是整数，默认为</a:t>
            </a: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1.0</a:t>
            </a: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stop_words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停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用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词，数据类型为列表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功能函数：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fit_transform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：进行</a:t>
            </a: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tf-idf</a:t>
            </a:r>
            <a:r>
              <a:rPr lang="zh-CN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训练，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学习到一个字典，并返回Document-term的矩阵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，也就是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词典中的词在该文档中出现的频次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08470" y="1571625"/>
            <a:ext cx="5382895" cy="1382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# 使用TF-IDF提取文本特征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tf = TfidfVectorizer(analyzer='word', ngram_range=(1, 3), min_df=0, stop_words='english')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tfidf_matrix = tf.fit_transform(df['desc_clean'])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print(tfidf_matrix)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print(tfidf_matrix.shape)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175" y="2992120"/>
            <a:ext cx="2990850" cy="15525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17524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基于内容的推荐：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Step1</a:t>
            </a: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，对酒店描述（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Desc</a:t>
            </a: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）进行特征提取</a:t>
            </a:r>
            <a:endParaRPr lang="en-US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N-Gram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，提取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个连续字的集合，作为特征</a:t>
            </a:r>
            <a:endParaRPr lang="en-US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TF-IDF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，按照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(min_df, max_df)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提取关键词，并生成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TFIDF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矩阵</a:t>
            </a:r>
            <a:endParaRPr lang="en-US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Step2，计算酒店之间的相似度矩阵</a:t>
            </a:r>
          </a:p>
          <a:p>
            <a:pPr marL="800100" lvl="1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余弦相似度</a:t>
            </a:r>
            <a:endParaRPr lang="en-US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Step3，对于指定的酒店，选择相似度最大的Top-K个酒店进行输出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Word 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Embedding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600710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什么是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Embedding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一种降维方式，将不同特征转换为维度相同的向量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离线变量转换成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one-hot =&gt; 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维度非常高，可以将它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转换为固定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size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embedding向量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任何物体，都可以将它转换成为向量的形式，从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Trait #1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到 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#N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向量之间，可以使用相似度进行计算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当我们进行推荐的时候，可以选择相似度最大的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645" y="4139565"/>
            <a:ext cx="4143375" cy="2314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040" y="1471930"/>
            <a:ext cx="4638675" cy="2562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930" y="5084445"/>
            <a:ext cx="4819650" cy="1485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478020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ea typeface="宋体" panose="02010600030101010101" pitchFamily="2" charset="-122"/>
              </a:rPr>
              <a:t>K-Means</a:t>
            </a:r>
            <a:r>
              <a:rPr lang="zh-CN" altLang="zh-CN" dirty="0">
                <a:ea typeface="宋体" panose="02010600030101010101" pitchFamily="2" charset="-122"/>
              </a:rPr>
              <a:t>图像分割的不足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endParaRPr lang="zh-CN" altLang="zh-CN" dirty="0"/>
          </a:p>
          <a:p>
            <a:pPr marL="0" indent="0"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按照图像的灰度值定义距离，对图像的文理，内容缺乏理解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81000"/>
              </a:lnSpc>
              <a:buNone/>
            </a:pP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81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采用深度学习模型：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100层 Tiramisu进行图像分割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（全卷积 </a:t>
            </a:r>
            <a:r>
              <a:rPr lang="en-US" altLang="zh-CN" sz="2200" dirty="0">
                <a:ea typeface="宋体" panose="02010600030101010101" pitchFamily="2" charset="-122"/>
              </a:rPr>
              <a:t>DenseNets)</a:t>
            </a: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0" y="1859915"/>
            <a:ext cx="3148965" cy="4199255"/>
          </a:xfrm>
          <a:prstGeom prst="rect">
            <a:avLst/>
          </a:prstGeom>
        </p:spPr>
      </p:pic>
      <p:pic>
        <p:nvPicPr>
          <p:cNvPr id="3" name="图片 2" descr="3.jpg_no_b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240" y="1894205"/>
            <a:ext cx="3099435" cy="41306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Word 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Embedding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17524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Word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进行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Embedding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如果我们将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King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这个单词，通过维基百科的学习，进行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GloVe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向量化，可以表示成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这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50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维度的权重大小在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[-2,2]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，按照颜色的方式来表示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30" y="2624455"/>
            <a:ext cx="8886825" cy="1162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30" y="4043680"/>
            <a:ext cx="8772525" cy="1400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Word 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Embedding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49300" y="1515110"/>
            <a:ext cx="452628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Word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进行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Embedding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我们将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King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与其他单词进行比较，可以看到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Man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Woman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更相近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同样有了向量，我们还可以进行运算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king-man+woman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与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queen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的相似度最高</a:t>
            </a: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215" y="1490345"/>
            <a:ext cx="5919470" cy="20554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720" y="3924300"/>
            <a:ext cx="5815965" cy="27571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91940"/>
            <a:ext cx="4658360" cy="17468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Word Embedding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425" y="1273810"/>
            <a:ext cx="6400800" cy="4171950"/>
          </a:xfrm>
          <a:prstGeom prst="rect">
            <a:avLst/>
          </a:prstGeom>
        </p:spPr>
      </p:pic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06755" y="1591310"/>
            <a:ext cx="540702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Word2Vec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通过Embedding，把原先词所在空间映射到一个新的空间中去，使得语义上相似的单词在该空间内距离相近。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Word Embedding =&gt; 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学习隐藏层的权重矩阵</a:t>
            </a: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输入测是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one-hot编码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隐藏层的神经元数量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为hidden_size（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E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mbedding 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ize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）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对于输入层和隐藏层之间的权值矩阵W，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大小为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[vocab_size, hidden_size]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输出层为[vocab_size]大小的向量，每一个值代表着输出一个词的概率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Word Embedding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06755" y="1591310"/>
            <a:ext cx="522859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对于输入的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one-hot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编码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在矩阵相乘的时候，选取出矩阵中的某一行，而这一行就是输入词语的word2vec表示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隐含层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节点个数 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= 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词向量的维数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隐层的输出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是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每个输入单词的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Word 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Embedding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word2vec，实际上就是一个查找表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980" y="1338580"/>
            <a:ext cx="5962650" cy="1504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625" y="3079115"/>
            <a:ext cx="4469130" cy="3746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Word Embedding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06755" y="1591310"/>
            <a:ext cx="42608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Word2Vec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的两种模式：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Skip-Gram，给定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input word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预测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上下文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CBOW，给定上下文，预测input word（与Skip-Gram相反）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35" y="2738755"/>
            <a:ext cx="5726430" cy="1237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95" y="5097145"/>
            <a:ext cx="5709920" cy="1153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8665" y="1571625"/>
            <a:ext cx="5981700" cy="37147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Word2Vec</a:t>
            </a:r>
            <a:r>
              <a:rPr 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工具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49300" y="1804035"/>
            <a:ext cx="540702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Gensim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工具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pip install gensim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开源的Python工具包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可以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从非结构化文本中，无监督地学习到隐层的主题向量表达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每一个向量变换的操作都对应着一个主题模型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支持TF-IDF，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LDA, 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LSA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word2vec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等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多种主题模型算法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343015" y="1791335"/>
            <a:ext cx="540702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使用方法：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建立词向量模型：word2vec.Word2Vec(sentences)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window,句子中当前单词和被预测单词的最大距离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min_count,需要训练词语的最小出现次数，默认为5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size,向量维度，默认为100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worker,训练使用的线程数，默认为1即不使用多线程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模型保存 model.save(fname)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模型加载 model.load(fname)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Word2Vec</a:t>
            </a:r>
            <a:r>
              <a:rPr 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工具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8985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数据集：西游记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journey_to_the_west.txt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计算小说中的人物相似度，比如孙悟空与猪八戒，孙悟空与孙行者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方案步骤：</a:t>
            </a: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Step1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，使用分词工具进行分词，比如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NLTK,JIEBA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Step2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将训练语料转化成一个sentence的迭代器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Step3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，使用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word2vec进行训练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Step4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，计算两个单词的相似度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700" y="1369695"/>
            <a:ext cx="3514725" cy="48101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Word2Vec</a:t>
            </a:r>
            <a:r>
              <a:rPr 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工具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13715" y="1066165"/>
            <a:ext cx="66694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字词分割，对整个文件内容进行字词分割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def segment_lines(file_list,segment_out_dir,stopwords=[]):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for i,file in enumerate(file_list):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   segment_out_name=os.path.join(segment_out_dir,'segment_{}.txt'.format(i))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    with open(file, 'rb') as f: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        document = f.read()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        document_cut = jieba.cut(document)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        sentence_segment=[]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        for word in document_cut: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            if word not in stopwords: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                sentence_segment.append(word)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        result = ' '.join(sentence_segment)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        result = result.encode('utf-8')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        with open(segment_out_name, 'wb') as f2: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            f2.write(result)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lang="en-US" altLang="zh-CN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对source中的txt文件进行分词，输出到segment目录中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file_list=files_processing.get_files_list('./source', postfix='*.txt')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segment_lines(file_list, './segment')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330" y="1245870"/>
            <a:ext cx="4819650" cy="51339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Word2Vec</a:t>
            </a:r>
            <a:r>
              <a:rPr 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工具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13715" y="1066165"/>
            <a:ext cx="66694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lang="en-US" altLang="zh-CN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将Word转换成Vec，然后计算相似度 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from gensim.models import word2vec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import multiprocessing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如果目录中有多个文件，可以使用PathLineSentences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sentences = word2vec.PathLineSentences('./segment')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设置模型参数，进行训练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model = word2vec.Word2Vec(sentences, size=100, window=3, min_count=1)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print(model.wv.similarity('孙悟空', '猪八戒'))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print(model.wv.similarity('孙悟空', '孙行者'))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设置模型参数，进行训练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model2 = word2vec.Word2Vec(sentences, size=128, window=5, min_count=5, workers=multiprocessing.cpu_count())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保存模型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model2.save('./models/word2Vec.model')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print(model2.wv.similarity('孙悟空', '猪八戒'))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print(model2.wv.similarity('孙悟空', '孙行者'))</a:t>
            </a:r>
          </a:p>
          <a:p>
            <a:pPr marL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print(model2.wv.most_similar(positive=['孙悟空', '唐僧'], negative=['孙行者']))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145" y="2642870"/>
            <a:ext cx="5048250" cy="15716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Summary</a:t>
            </a:r>
            <a:endParaRPr lang="zh-CN" altLang="en-US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17524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基于内容的推荐：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将你看的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，相似的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推荐给你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通过物品表示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 Representation =&gt;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抽取特征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TF-IDF =&gt; 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返回给某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文本的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关键词-TFIDF值”的词数对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TF-IDF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可以帮我们抽取文本的重要特征，做成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 embedding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计算item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之间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的相似度矩阵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对于指定的item，选择相似度最大的Top-K个进行输出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sz="4000" dirty="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</a:rPr>
              <a:t>SVD</a:t>
            </a:r>
            <a:r>
              <a:rPr lang="zh-CN" altLang="en-US" sz="4000" dirty="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</a:rPr>
              <a:t>矩阵分解</a:t>
            </a:r>
            <a:endParaRPr lang="en-US" altLang="zh-CN" sz="4000" dirty="0">
              <a:latin typeface="Calibri Light" panose="020F0302020204030204" charset="0"/>
              <a:ea typeface="宋体" panose="02010600030101010101" pitchFamily="2" charset="-122"/>
              <a:cs typeface="Calibri Light" panose="020F0302020204030204" charset="0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38200" y="2150745"/>
            <a:ext cx="5066030" cy="47701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7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zh-CN" sz="2000" dirty="0"/>
              <a:t>矩阵分解方法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普通矩阵的矩阵分解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对称矩阵的矩阵分解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奇异值分解SVD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使用SVD进行降维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传统SVD在推荐系统中的应用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SVD算法家族：FunkSVD, BiasSVD, SVD++</a:t>
            </a: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Surprise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工具中的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SVD</a:t>
            </a: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Google Colab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编辑器</a:t>
            </a:r>
            <a:endParaRPr lang="en-US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对</a:t>
            </a:r>
            <a:r>
              <a:rPr lang="en-US" altLang="zh-CN" sz="2000" dirty="0"/>
              <a:t>MovieLens</a:t>
            </a:r>
            <a:r>
              <a:rPr lang="zh-CN" altLang="zh-CN" sz="2000" dirty="0">
                <a:ea typeface="宋体" panose="02010600030101010101" pitchFamily="2" charset="-122"/>
              </a:rPr>
              <a:t>进行推荐</a:t>
            </a:r>
            <a:endParaRPr lang="zh-CN" altLang="zh-CN" sz="2000" dirty="0"/>
          </a:p>
          <a:p>
            <a:pPr lvl="1">
              <a:lnSpc>
                <a:spcPct val="150000"/>
              </a:lnSpc>
              <a:buFont typeface="Wingdings" panose="05000000000000000000" charset="0"/>
              <a:buChar char="ü"/>
            </a:pPr>
            <a:endParaRPr lang="en-US" altLang="zh-CN" sz="2000" dirty="0"/>
          </a:p>
        </p:txBody>
      </p:sp>
      <p:sp>
        <p:nvSpPr>
          <p:cNvPr id="4" name="Title 1"/>
          <p:cNvSpPr txBox="1"/>
          <p:nvPr/>
        </p:nvSpPr>
        <p:spPr>
          <a:xfrm>
            <a:off x="6615546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lang="zh-CN" altLang="en-US">
                <a:ea typeface="宋体" panose="02010600030101010101" pitchFamily="2" charset="-122"/>
              </a:rPr>
              <a:t>基于内容的推荐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6615546" y="2293937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sz="2000">
                <a:ea typeface="宋体" panose="02010600030101010101" pitchFamily="2" charset="-122"/>
                <a:sym typeface="+mn-ea"/>
              </a:rPr>
              <a:t>基于内容的推荐</a:t>
            </a:r>
            <a:endParaRPr lang="zh-CN" sz="2000"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什么是N-Gram</a:t>
            </a:r>
            <a:endParaRPr lang="zh-CN" sz="2000"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sz="2000">
                <a:ea typeface="宋体" panose="02010600030101010101" pitchFamily="2" charset="-122"/>
                <a:sym typeface="+mn-ea"/>
              </a:rPr>
              <a:t>余弦相似度计算</a:t>
            </a:r>
            <a:endParaRPr lang="zh-CN" sz="2000"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sz="2000">
                <a:ea typeface="宋体" panose="02010600030101010101" pitchFamily="2" charset="-122"/>
                <a:sym typeface="+mn-ea"/>
              </a:rPr>
              <a:t>为酒店建立内容推荐系统</a:t>
            </a:r>
            <a:endParaRPr lang="zh-CN" sz="2000"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sz="2000">
                <a:ea typeface="宋体" panose="02010600030101010101" pitchFamily="2" charset="-122"/>
                <a:sym typeface="+mn-ea"/>
              </a:rPr>
              <a:t>CountVectorizer与TfidfVectorizer</a:t>
            </a:r>
            <a:endParaRPr lang="zh-CN" sz="2000"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>
                <a:ea typeface="宋体" panose="02010600030101010101" pitchFamily="2" charset="-122"/>
                <a:sym typeface="+mn-ea"/>
              </a:rPr>
              <a:t>Word</a:t>
            </a:r>
            <a:r>
              <a:rPr lang="zh-CN" altLang="zh-CN" sz="200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Embedding</a:t>
            </a:r>
            <a:endParaRPr sz="2000"/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Summary</a:t>
            </a:r>
            <a:endParaRPr lang="zh-CN" altLang="en-US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461962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Embedding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的理解：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Embedding指某个对象 X 被嵌入到另外一个对象Y中，映射 f : X → Y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一种降维方式，转换为维度相同的向量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矩阵分解中的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User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矩阵，第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行可以看成是第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user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Embedding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。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矩阵中的第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j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列可以看成是对第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j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Embedding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130" y="1917065"/>
            <a:ext cx="6610350" cy="3171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Summary</a:t>
            </a:r>
            <a:endParaRPr lang="zh-CN" altLang="en-US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17524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Word2Vec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工具的使用：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Word Embedding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就是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Word嵌入到一个数学空间里，Word2vec，就是词嵌入的一种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可以将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sentence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中的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word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转换为固定大小的向量表达（Vector Respresentations），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其中意义相近的词将被映射到向量空间中相近的位置。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将待解决的问题转换成为单词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word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和文章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doc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的对应关系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大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推荐中，大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=&gt; 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单词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，将每一个用户关注大V的顺序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=&gt;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文章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商品推荐中，商品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=&gt; 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单词，用户对商品的行为顺序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=&gt;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文章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2150" y="1557655"/>
            <a:ext cx="10515600" cy="4351338"/>
          </a:xfrm>
        </p:spPr>
        <p:txBody>
          <a:bodyPr>
            <a:normAutofit fontScale="975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Thinking1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：奇异值分解SVD的原理是怎样的，都有哪些应用场景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Thinking2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：</a:t>
            </a:r>
            <a:r>
              <a:rPr sz="2200" dirty="0">
                <a:ea typeface="宋体" panose="02010600030101010101" pitchFamily="2" charset="-122"/>
                <a:sym typeface="+mn-ea"/>
              </a:rPr>
              <a:t>funkSVD, BiasSVD，SVD++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算法</a:t>
            </a:r>
            <a:r>
              <a:rPr sz="2200" dirty="0">
                <a:ea typeface="宋体" panose="02010600030101010101" pitchFamily="2" charset="-122"/>
                <a:sym typeface="+mn-ea"/>
              </a:rPr>
              <a:t>之间的区别是怎样的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Thinking3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：矩阵分解算法在推荐系统中有哪些应用场景，存在哪些不足</a:t>
            </a:r>
          </a:p>
          <a:p>
            <a:pPr marL="0" indent="0">
              <a:lnSpc>
                <a:spcPct val="170000"/>
              </a:lnSpc>
              <a:buNone/>
            </a:pPr>
            <a:r>
              <a:rPr altLang="zh-CN" sz="2200" dirty="0">
                <a:ea typeface="宋体" panose="02010600030101010101" pitchFamily="2" charset="-122"/>
                <a:sym typeface="+mn-ea"/>
              </a:rPr>
              <a:t>Thinking4：假设一个小说网站，有N部小说，每部小说都有摘要描述。如何针对该网站制定基于内容的推荐系统，即用户看了某部小说后，推荐其他相关的小说。原理和步骤是怎样的</a:t>
            </a:r>
          </a:p>
          <a:p>
            <a:pPr marL="0" indent="0">
              <a:lnSpc>
                <a:spcPct val="170000"/>
              </a:lnSpc>
              <a:buNone/>
            </a:pPr>
            <a:r>
              <a:rPr altLang="zh-CN" sz="2200" dirty="0">
                <a:ea typeface="宋体" panose="02010600030101010101" pitchFamily="2" charset="-122"/>
                <a:sym typeface="+mn-ea"/>
              </a:rPr>
              <a:t>Thinking5：Word2Vec的应用场景有哪些</a:t>
            </a:r>
            <a:endParaRPr lang="en-US" altLang="zh-CN" sz="22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2150" y="155765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Action1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：选择任意一张图片，对其进行灰度化，然后使用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SVD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进行图像的重构，当奇异值数量为原有的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1%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10%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50%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时，输出重构后的图像</a:t>
            </a:r>
            <a:endParaRPr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Action2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：使用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Google Colab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编辑器，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对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MovieLens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数据集进行评分预测，计算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RMSE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（使用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funkSVD, BiasSVD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SVD++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）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Action3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：使用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Gensim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中的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Word2Vec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对三国演义进行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Word Embedding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，分析和曹操最相近的词有哪些，曹操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+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刘备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张飞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=?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数据集：three_kingdoms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.txt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2" name="图片 1" descr="矩阵分解.-1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95" y="1781175"/>
            <a:ext cx="9020175" cy="32956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4" name="图片 3" descr="Colab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370" y="1628775"/>
            <a:ext cx="5762625" cy="36004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3" name="图片 2" descr="基于内容的推荐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628775"/>
            <a:ext cx="9525000" cy="36004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2" name="图片 1" descr="基于内容的推荐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295" y="1543050"/>
            <a:ext cx="9248775" cy="3771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75280" y="2160270"/>
            <a:ext cx="7484745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事情处理的四象限</a:t>
            </a:r>
            <a:endParaRPr lang="zh-CN" dirty="0">
              <a:ea typeface="宋体" panose="02010600030101010101" pitchFamily="2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 flipV="1">
            <a:off x="1779270" y="3738880"/>
            <a:ext cx="7835900" cy="952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V="1">
            <a:off x="5594350" y="1028700"/>
            <a:ext cx="0" cy="560387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2408555" y="1909445"/>
            <a:ext cx="3100070" cy="9944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重要&amp;紧急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方法：立即去做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后果：压力无限增加、危机感</a:t>
            </a:r>
          </a:p>
        </p:txBody>
      </p:sp>
      <p:sp>
        <p:nvSpPr>
          <p:cNvPr id="12" name="Content Placeholder 2"/>
          <p:cNvSpPr txBox="1">
            <a:spLocks noGrp="1"/>
          </p:cNvSpPr>
          <p:nvPr/>
        </p:nvSpPr>
        <p:spPr>
          <a:xfrm>
            <a:off x="5909310" y="1894205"/>
            <a:ext cx="3100070" cy="9944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重要&amp;不紧急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方法：有计划去做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后果：忙碌但不盲目</a:t>
            </a:r>
          </a:p>
        </p:txBody>
      </p:sp>
      <p:sp>
        <p:nvSpPr>
          <p:cNvPr id="13" name="Content Placeholder 2"/>
          <p:cNvSpPr txBox="1">
            <a:spLocks noGrp="1"/>
          </p:cNvSpPr>
          <p:nvPr/>
        </p:nvSpPr>
        <p:spPr>
          <a:xfrm>
            <a:off x="2408555" y="4231640"/>
            <a:ext cx="3100070" cy="9944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不重要&amp;紧急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方法：交给别人去做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后果：忙碌且盲目</a:t>
            </a:r>
          </a:p>
        </p:txBody>
      </p:sp>
      <p:sp>
        <p:nvSpPr>
          <p:cNvPr id="14" name="Content Placeholder 2"/>
          <p:cNvSpPr txBox="1">
            <a:spLocks noGrp="1"/>
          </p:cNvSpPr>
          <p:nvPr/>
        </p:nvSpPr>
        <p:spPr>
          <a:xfrm>
            <a:off x="5810250" y="4225290"/>
            <a:ext cx="3100070" cy="9944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不重要&amp;不紧急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方法：尽量别做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后果：浪费生命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sz="4800" dirty="0"/>
              <a:t>1</a:t>
            </a:r>
            <a:r>
              <a:rPr lang="en-US" altLang="zh-CN" sz="4800" dirty="0"/>
              <a:t>/2</a:t>
            </a:r>
            <a:r>
              <a:rPr lang="zh-CN" altLang="en-US" sz="4800" dirty="0"/>
              <a:t> </a:t>
            </a:r>
            <a:r>
              <a:rPr lang="en-US" altLang="zh-CN" sz="4800" dirty="0"/>
              <a:t>SVD</a:t>
            </a:r>
            <a:r>
              <a:rPr lang="zh-CN" altLang="en-US" sz="4800" dirty="0"/>
              <a:t>矩阵分解</a:t>
            </a:r>
            <a:endParaRPr lang="zh-CN" altLang="en-US" sz="4800" dirty="0">
              <a:ea typeface="宋体" panose="02010600030101010101" pitchFamily="2" charset="-122"/>
            </a:endParaRPr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事情处理的四象限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943038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重要不紧急的事情决定人生高度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学习是个循序渐进的事，不紧急但很重要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ea typeface="宋体" panose="02010600030101010101" pitchFamily="2" charset="-122"/>
              </a:rPr>
              <a:t>分享是很好的学习方式，很喜欢大家的学习氛围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Action</a:t>
            </a:r>
            <a:r>
              <a:rPr lang="zh-CN" altLang="en-US" dirty="0">
                <a:ea typeface="宋体" panose="02010600030101010101" pitchFamily="2" charset="-122"/>
              </a:rPr>
              <a:t>做</a:t>
            </a:r>
            <a:r>
              <a:rPr lang="zh-CN" altLang="zh-CN" dirty="0">
                <a:ea typeface="宋体" panose="02010600030101010101" pitchFamily="2" charset="-122"/>
              </a:rPr>
              <a:t>的多了，自然有感觉（阅读代码</a:t>
            </a:r>
            <a:r>
              <a:rPr lang="en-US" altLang="zh-CN" dirty="0">
                <a:ea typeface="宋体" panose="02010600030101010101" pitchFamily="2" charset="-122"/>
              </a:rPr>
              <a:t>+</a:t>
            </a:r>
            <a:r>
              <a:rPr lang="zh-CN" altLang="en-US" dirty="0">
                <a:ea typeface="宋体" panose="02010600030101010101" pitchFamily="2" charset="-122"/>
              </a:rPr>
              <a:t>练习）</a:t>
            </a:r>
            <a:endParaRPr lang="zh-CN" alt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有收获就分享出来，每天进步一点点</a:t>
            </a:r>
            <a:endParaRPr lang="zh-CN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工作中的应用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" y="1210945"/>
            <a:ext cx="4866005" cy="52685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510" y="1210945"/>
            <a:ext cx="5135880" cy="54051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5ed4698-e080-450f-9eab-8372ec417084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7</TotalTime>
  <Words>7637</Words>
  <Application>Microsoft Office PowerPoint</Application>
  <PresentationFormat>宽屏</PresentationFormat>
  <Paragraphs>949</Paragraphs>
  <Slides>91</Slides>
  <Notes>39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0" baseType="lpstr">
      <vt:lpstr>PingFang SC</vt:lpstr>
      <vt:lpstr>宋体</vt:lpstr>
      <vt:lpstr>Arial</vt:lpstr>
      <vt:lpstr>Calibri</vt:lpstr>
      <vt:lpstr>Calibri Light</vt:lpstr>
      <vt:lpstr>Helvetica</vt:lpstr>
      <vt:lpstr>Wingdings</vt:lpstr>
      <vt:lpstr>Office 主题​​</vt:lpstr>
      <vt:lpstr>Equation.KSEE3</vt:lpstr>
      <vt:lpstr>SVD矩阵分解与基于内容的推荐 Lesson-04</vt:lpstr>
      <vt:lpstr>学习方法</vt:lpstr>
      <vt:lpstr>学习方法</vt:lpstr>
      <vt:lpstr>Project Review：给18支亚洲球队进行聚类</vt:lpstr>
      <vt:lpstr>学习方法</vt:lpstr>
      <vt:lpstr>学习方法</vt:lpstr>
      <vt:lpstr>学习方法</vt:lpstr>
      <vt:lpstr>&gt;&gt;   今天的学习目标</vt:lpstr>
      <vt:lpstr>1/2 SVD矩阵分解</vt:lpstr>
      <vt:lpstr>矩阵分解方法在推荐算法中的位置</vt:lpstr>
      <vt:lpstr>矩阵分解方法</vt:lpstr>
      <vt:lpstr>普通矩阵的矩阵分解</vt:lpstr>
      <vt:lpstr>普通矩阵的矩阵分解</vt:lpstr>
      <vt:lpstr>普通矩阵的矩阵分解</vt:lpstr>
      <vt:lpstr>普通矩阵的矩阵分解</vt:lpstr>
      <vt:lpstr>对称矩阵的矩阵分解</vt:lpstr>
      <vt:lpstr>对称矩阵的矩阵分解</vt:lpstr>
      <vt:lpstr>奇异值分解SVD</vt:lpstr>
      <vt:lpstr>奇异值分解SVD</vt:lpstr>
      <vt:lpstr>奇异值分解SVD</vt:lpstr>
      <vt:lpstr>奇异值分解SVD</vt:lpstr>
      <vt:lpstr>奇异值分解SVD</vt:lpstr>
      <vt:lpstr>奇异值分解SVD</vt:lpstr>
      <vt:lpstr>奇异值分解SVD</vt:lpstr>
      <vt:lpstr>奇异值分解SVD</vt:lpstr>
      <vt:lpstr>奇异值分解SVD</vt:lpstr>
      <vt:lpstr>传统SVD在推荐系统中的应用</vt:lpstr>
      <vt:lpstr>传统SVD在推荐系统中的应用</vt:lpstr>
      <vt:lpstr>传统SVD在推荐系统中的应用</vt:lpstr>
      <vt:lpstr>传统SVD在推荐系统中的应用</vt:lpstr>
      <vt:lpstr>FunkSVD算法</vt:lpstr>
      <vt:lpstr>FunkSVD算法</vt:lpstr>
      <vt:lpstr>BiasSVD算法</vt:lpstr>
      <vt:lpstr>SVD++算法</vt:lpstr>
      <vt:lpstr>SVD算法工具</vt:lpstr>
      <vt:lpstr>SVD算法工具</vt:lpstr>
      <vt:lpstr>SVD算法工具</vt:lpstr>
      <vt:lpstr>对Movelens进行电影推荐</vt:lpstr>
      <vt:lpstr>对Movelens进行电影推荐</vt:lpstr>
      <vt:lpstr>Google Colab 云编辑器</vt:lpstr>
      <vt:lpstr>Google Colab 云编辑器</vt:lpstr>
      <vt:lpstr>Google Colab 云编辑器</vt:lpstr>
      <vt:lpstr>Google Colab 云编辑器</vt:lpstr>
      <vt:lpstr>Google Colab 云编辑器</vt:lpstr>
      <vt:lpstr>Google Colab 云编辑器</vt:lpstr>
      <vt:lpstr>Google Colab 云编辑器</vt:lpstr>
      <vt:lpstr>Google Colab 云编辑器</vt:lpstr>
      <vt:lpstr>Google Colab 云编辑器</vt:lpstr>
      <vt:lpstr>Google Colab 云编辑器</vt:lpstr>
      <vt:lpstr>Google Colab 云编辑器</vt:lpstr>
      <vt:lpstr>Summary (Colab)</vt:lpstr>
      <vt:lpstr>Summary (MF)</vt:lpstr>
      <vt:lpstr>2/2  基于内容的推荐</vt:lpstr>
      <vt:lpstr>基于内容的推荐</vt:lpstr>
      <vt:lpstr>基于内容的推荐</vt:lpstr>
      <vt:lpstr>为酒店建立内容推荐系统</vt:lpstr>
      <vt:lpstr>为酒店建立内容推荐系统</vt:lpstr>
      <vt:lpstr>为酒店建立内容推荐系统</vt:lpstr>
      <vt:lpstr>为酒店建立内容推荐系统</vt:lpstr>
      <vt:lpstr>为酒店建立内容推荐系统</vt:lpstr>
      <vt:lpstr>为酒店建立内容推荐系统</vt:lpstr>
      <vt:lpstr>为酒店建立内容推荐系统</vt:lpstr>
      <vt:lpstr>为酒店建立内容推荐系统</vt:lpstr>
      <vt:lpstr>为酒店建立内容推荐系统</vt:lpstr>
      <vt:lpstr>为酒店建立内容推荐系统</vt:lpstr>
      <vt:lpstr>为酒店建立内容推荐系统</vt:lpstr>
      <vt:lpstr>为酒店建立内容推荐系统</vt:lpstr>
      <vt:lpstr>为酒店建立内容推荐系统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Word2Vec工具</vt:lpstr>
      <vt:lpstr>Word2Vec工具</vt:lpstr>
      <vt:lpstr>Word2Vec工具</vt:lpstr>
      <vt:lpstr>Word2Vec工具</vt:lpstr>
      <vt:lpstr>Summary</vt:lpstr>
      <vt:lpstr>Summary</vt:lpstr>
      <vt:lpstr>Summary</vt:lpstr>
      <vt:lpstr>Thinking&amp;Action</vt:lpstr>
      <vt:lpstr>Thinking&amp;Action</vt:lpstr>
      <vt:lpstr>Summary</vt:lpstr>
      <vt:lpstr>Summary</vt:lpstr>
      <vt:lpstr>Summary</vt:lpstr>
      <vt:lpstr>Summary</vt:lpstr>
      <vt:lpstr>Thank You Using data to solve problems</vt:lpstr>
      <vt:lpstr>事情处理的四象限</vt:lpstr>
      <vt:lpstr>事情处理的四象限</vt:lpstr>
      <vt:lpstr>工作中的应用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机器学习与推荐系统OverView  Lesson-01</dc:title>
  <dc:creator>Microsoft Office User</dc:creator>
  <cp:lastModifiedBy>Chen Yang</cp:lastModifiedBy>
  <cp:revision>2485</cp:revision>
  <dcterms:created xsi:type="dcterms:W3CDTF">2019-08-30T07:48:00Z</dcterms:created>
  <dcterms:modified xsi:type="dcterms:W3CDTF">2020-09-11T23:43:47Z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